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326" r:id="rId5"/>
    <p:sldId id="259" r:id="rId6"/>
    <p:sldId id="300" r:id="rId7"/>
    <p:sldId id="322" r:id="rId8"/>
    <p:sldId id="323" r:id="rId9"/>
    <p:sldId id="516" r:id="rId10"/>
    <p:sldId id="517" r:id="rId11"/>
    <p:sldId id="325" r:id="rId12"/>
    <p:sldId id="518" r:id="rId13"/>
    <p:sldId id="521" r:id="rId14"/>
    <p:sldId id="526" r:id="rId15"/>
    <p:sldId id="523" r:id="rId16"/>
    <p:sldId id="527" r:id="rId17"/>
    <p:sldId id="528" r:id="rId18"/>
    <p:sldId id="529" r:id="rId19"/>
    <p:sldId id="530" r:id="rId20"/>
    <p:sldId id="531" r:id="rId21"/>
    <p:sldId id="532" r:id="rId22"/>
    <p:sldId id="533" r:id="rId23"/>
    <p:sldId id="534" r:id="rId24"/>
    <p:sldId id="535" r:id="rId25"/>
    <p:sldId id="291" r:id="rId26"/>
    <p:sldId id="320" r:id="rId27"/>
    <p:sldId id="537" r:id="rId28"/>
    <p:sldId id="538" r:id="rId29"/>
    <p:sldId id="539" r:id="rId30"/>
    <p:sldId id="540" r:id="rId31"/>
    <p:sldId id="541" r:id="rId32"/>
    <p:sldId id="321" r:id="rId33"/>
    <p:sldId id="543" r:id="rId34"/>
    <p:sldId id="317" r:id="rId35"/>
    <p:sldId id="525" r:id="rId36"/>
    <p:sldId id="536" r:id="rId37"/>
    <p:sldId id="324" r:id="rId38"/>
  </p:sldIdLst>
  <p:sldSz cx="9144000" cy="6858000" type="screen4x3"/>
  <p:notesSz cx="6858000" cy="9144000"/>
  <p:embeddedFontLst>
    <p:embeddedFont>
      <p:font typeface="Kigelia" panose="020B0503040502020203" pitchFamily="34" charset="0"/>
      <p:regular r:id="rId40"/>
      <p:bold r:id="rId41"/>
      <p:italic r:id="rId42"/>
      <p:boldItalic r:id="rId43"/>
    </p:embeddedFont>
    <p:embeddedFont>
      <p:font typeface="Open Sans Light" panose="020B0306030504020204" pitchFamily="34" charset="0"/>
      <p:regular r:id="rId44"/>
      <p:bold r:id="rId45"/>
      <p:italic r:id="rId46"/>
      <p:boldItalic r:id="rId47"/>
    </p:embeddedFont>
    <p:embeddedFont>
      <p:font typeface="Univers Light" panose="020B0403020202020204" pitchFamily="34" charset="0"/>
      <p:regular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2" roundtripDataSignature="AMtx7mgX0Ud/ncAW1nzs8h8v2YrO8ahS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1D3D"/>
    <a:srgbClr val="6921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4314" autoAdjust="0"/>
  </p:normalViewPr>
  <p:slideViewPr>
    <p:cSldViewPr snapToGrid="0" snapToObjects="1">
      <p:cViewPr varScale="1">
        <p:scale>
          <a:sx n="54" d="100"/>
          <a:sy n="54" d="100"/>
        </p:scale>
        <p:origin x="16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82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CA"/>
              <a:t>Do introduction</a:t>
            </a:r>
            <a:endParaRPr/>
          </a:p>
        </p:txBody>
      </p:sp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9115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>
          <a:extLst>
            <a:ext uri="{FF2B5EF4-FFF2-40B4-BE49-F238E27FC236}">
              <a16:creationId xmlns:a16="http://schemas.microsoft.com/office/drawing/2014/main" id="{B5C5797C-E5C0-FFFA-4256-DAD6508A8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92f3904c50_0_11:notes">
            <a:extLst>
              <a:ext uri="{FF2B5EF4-FFF2-40B4-BE49-F238E27FC236}">
                <a16:creationId xmlns:a16="http://schemas.microsoft.com/office/drawing/2014/main" id="{0CC0ECBE-932A-EF76-C493-D8E61C36FE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192f3904c50_0_11:notes">
            <a:extLst>
              <a:ext uri="{FF2B5EF4-FFF2-40B4-BE49-F238E27FC236}">
                <a16:creationId xmlns:a16="http://schemas.microsoft.com/office/drawing/2014/main" id="{2DF6000D-51F0-52C6-0EBC-FE654DD867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2" name="Google Shape;572;g192f3904c50_0_11:notes">
            <a:extLst>
              <a:ext uri="{FF2B5EF4-FFF2-40B4-BE49-F238E27FC236}">
                <a16:creationId xmlns:a16="http://schemas.microsoft.com/office/drawing/2014/main" id="{881A69AE-90A0-9DB6-79CE-67AD85FD77B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3559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>
          <a:extLst>
            <a:ext uri="{FF2B5EF4-FFF2-40B4-BE49-F238E27FC236}">
              <a16:creationId xmlns:a16="http://schemas.microsoft.com/office/drawing/2014/main" id="{7E6C19FB-ADE4-69EC-33D4-19CE393A2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92f3904c50_0_11:notes">
            <a:extLst>
              <a:ext uri="{FF2B5EF4-FFF2-40B4-BE49-F238E27FC236}">
                <a16:creationId xmlns:a16="http://schemas.microsoft.com/office/drawing/2014/main" id="{3B377699-CFDA-067B-B35E-3B0B7F4F21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192f3904c50_0_11:notes">
            <a:extLst>
              <a:ext uri="{FF2B5EF4-FFF2-40B4-BE49-F238E27FC236}">
                <a16:creationId xmlns:a16="http://schemas.microsoft.com/office/drawing/2014/main" id="{1E340FB7-B246-0EDD-C0DB-93E5375DD3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2" name="Google Shape;572;g192f3904c50_0_11:notes">
            <a:extLst>
              <a:ext uri="{FF2B5EF4-FFF2-40B4-BE49-F238E27FC236}">
                <a16:creationId xmlns:a16="http://schemas.microsoft.com/office/drawing/2014/main" id="{CAA4A8EB-BE4D-D563-CA64-39F4822111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7029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>
          <a:extLst>
            <a:ext uri="{FF2B5EF4-FFF2-40B4-BE49-F238E27FC236}">
              <a16:creationId xmlns:a16="http://schemas.microsoft.com/office/drawing/2014/main" id="{529CDFB5-2D53-D9B4-E7F7-2009C8C3E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92f3904c50_0_11:notes">
            <a:extLst>
              <a:ext uri="{FF2B5EF4-FFF2-40B4-BE49-F238E27FC236}">
                <a16:creationId xmlns:a16="http://schemas.microsoft.com/office/drawing/2014/main" id="{ACF76C3C-27AB-2591-B4D4-88038FC1C9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192f3904c50_0_11:notes">
            <a:extLst>
              <a:ext uri="{FF2B5EF4-FFF2-40B4-BE49-F238E27FC236}">
                <a16:creationId xmlns:a16="http://schemas.microsoft.com/office/drawing/2014/main" id="{A491EAFC-F107-8474-B3F0-B4F68EBA57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2" name="Google Shape;572;g192f3904c50_0_11:notes">
            <a:extLst>
              <a:ext uri="{FF2B5EF4-FFF2-40B4-BE49-F238E27FC236}">
                <a16:creationId xmlns:a16="http://schemas.microsoft.com/office/drawing/2014/main" id="{4636AFB7-4578-9A6B-6533-CD554E6251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5186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92f3904c5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g192f3904c50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7" name="Google Shape;487;g192f3904c50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25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92f3904c5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192f3904c50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2" name="Google Shape;572;g192f3904c50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1102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>
          <a:extLst>
            <a:ext uri="{FF2B5EF4-FFF2-40B4-BE49-F238E27FC236}">
              <a16:creationId xmlns:a16="http://schemas.microsoft.com/office/drawing/2014/main" id="{053FD0D0-3CFF-EAF3-EE1E-423FD610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92f3904c50_0_11:notes">
            <a:extLst>
              <a:ext uri="{FF2B5EF4-FFF2-40B4-BE49-F238E27FC236}">
                <a16:creationId xmlns:a16="http://schemas.microsoft.com/office/drawing/2014/main" id="{1CB62848-0F95-FC4E-3FAF-390561DA4F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192f3904c50_0_11:notes">
            <a:extLst>
              <a:ext uri="{FF2B5EF4-FFF2-40B4-BE49-F238E27FC236}">
                <a16:creationId xmlns:a16="http://schemas.microsoft.com/office/drawing/2014/main" id="{74C20157-7907-ECC4-8421-89E86C7620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2" name="Google Shape;572;g192f3904c50_0_11:notes">
            <a:extLst>
              <a:ext uri="{FF2B5EF4-FFF2-40B4-BE49-F238E27FC236}">
                <a16:creationId xmlns:a16="http://schemas.microsoft.com/office/drawing/2014/main" id="{CE973E16-4D33-64AC-51A6-FB6F1661EA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651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>
          <a:extLst>
            <a:ext uri="{FF2B5EF4-FFF2-40B4-BE49-F238E27FC236}">
              <a16:creationId xmlns:a16="http://schemas.microsoft.com/office/drawing/2014/main" id="{6A113E98-53DD-B1C1-452F-6C4882934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92f3904c50_0_11:notes">
            <a:extLst>
              <a:ext uri="{FF2B5EF4-FFF2-40B4-BE49-F238E27FC236}">
                <a16:creationId xmlns:a16="http://schemas.microsoft.com/office/drawing/2014/main" id="{E90F79B0-C069-F3C7-3AD4-9A246B039A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192f3904c50_0_11:notes">
            <a:extLst>
              <a:ext uri="{FF2B5EF4-FFF2-40B4-BE49-F238E27FC236}">
                <a16:creationId xmlns:a16="http://schemas.microsoft.com/office/drawing/2014/main" id="{81EE87AF-D40A-E7A5-E499-B92F76BDB3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2" name="Google Shape;572;g192f3904c50_0_11:notes">
            <a:extLst>
              <a:ext uri="{FF2B5EF4-FFF2-40B4-BE49-F238E27FC236}">
                <a16:creationId xmlns:a16="http://schemas.microsoft.com/office/drawing/2014/main" id="{E92CCCF4-4049-D655-F81F-7467D0CCEB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728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92f3904c5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g192f3904c50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7" name="Google Shape;487;g192f3904c50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834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>
          <a:extLst>
            <a:ext uri="{FF2B5EF4-FFF2-40B4-BE49-F238E27FC236}">
              <a16:creationId xmlns:a16="http://schemas.microsoft.com/office/drawing/2014/main" id="{0F4D9793-9AB2-598E-6B05-73CCCB1C9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92f3904c50_0_11:notes">
            <a:extLst>
              <a:ext uri="{FF2B5EF4-FFF2-40B4-BE49-F238E27FC236}">
                <a16:creationId xmlns:a16="http://schemas.microsoft.com/office/drawing/2014/main" id="{9EF8C02C-FFE7-4AF4-CB09-F1F053684E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192f3904c50_0_11:notes">
            <a:extLst>
              <a:ext uri="{FF2B5EF4-FFF2-40B4-BE49-F238E27FC236}">
                <a16:creationId xmlns:a16="http://schemas.microsoft.com/office/drawing/2014/main" id="{87036988-9968-9A74-C1B8-829A67537E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2" name="Google Shape;572;g192f3904c50_0_11:notes">
            <a:extLst>
              <a:ext uri="{FF2B5EF4-FFF2-40B4-BE49-F238E27FC236}">
                <a16:creationId xmlns:a16="http://schemas.microsoft.com/office/drawing/2014/main" id="{C8EB83E5-DF79-DD5B-18E4-FEA2D5157E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6327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CA" sz="1200"/>
              <a:t>The McGill initiative on Computational Medicine was formed in 2017 and aims to deliver inter-disciplinary research programs and empower the use of data in health research and health care delivery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CA" sz="1200"/>
              <a:t>Located at the Genome Center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CA" sz="1200"/>
              <a:t>They have a newsletter were you can subscribe to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CA" sz="1200"/>
              <a:t>more info on the web site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CA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9442820507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0" name="Google Shape;760;g19442820507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1" name="Google Shape;761;g19442820507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34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9269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9353f05b57_0_3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g19353f05b57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9353f05b57_0_3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g19353f05b57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7979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92f3904c50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192f3904c50_0_1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g192f3904c50_0_1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92f3904c5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192f3904c50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2" name="Google Shape;572;g192f3904c50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92f3904c5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192f3904c50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Both are GLM using NB to model counts</a:t>
            </a:r>
            <a:endParaRPr dirty="0"/>
          </a:p>
        </p:txBody>
      </p:sp>
      <p:sp>
        <p:nvSpPr>
          <p:cNvPr id="572" name="Google Shape;572;g192f3904c50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374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0" i="0" dirty="0">
                <a:solidFill>
                  <a:srgbClr val="24292F"/>
                </a:solidFill>
                <a:effectLst/>
                <a:latin typeface="-apple-system"/>
              </a:rPr>
              <a:t>To determine differentially expressed genes, we evaluate the </a:t>
            </a:r>
            <a:r>
              <a:rPr lang="en-CA" b="1" i="0" dirty="0">
                <a:solidFill>
                  <a:srgbClr val="24292F"/>
                </a:solidFill>
                <a:effectLst/>
                <a:latin typeface="-apple-system"/>
              </a:rPr>
              <a:t>variation of expression between groups (of interest) and compare that to the variation within the groups</a:t>
            </a:r>
            <a:r>
              <a:rPr lang="en-CA" b="0" i="0" dirty="0">
                <a:solidFill>
                  <a:srgbClr val="24292F"/>
                </a:solidFill>
                <a:effectLst/>
                <a:latin typeface="-apple-system"/>
              </a:rPr>
              <a:t> (</a:t>
            </a:r>
            <a:r>
              <a:rPr lang="en-CA" b="1" i="0" u="sng" dirty="0">
                <a:solidFill>
                  <a:srgbClr val="24292F"/>
                </a:solidFill>
                <a:effectLst/>
                <a:latin typeface="-apple-system"/>
              </a:rPr>
              <a:t>between replicates</a:t>
            </a:r>
            <a:r>
              <a:rPr lang="en-CA" b="0" i="0" dirty="0">
                <a:solidFill>
                  <a:srgbClr val="24292F"/>
                </a:solidFill>
                <a:effectLst/>
                <a:latin typeface="-apple-system"/>
              </a:rPr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9843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370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apositive de titre">
  <p:cSld name="2_Diapositive de titr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/>
          <p:nvPr/>
        </p:nvSpPr>
        <p:spPr>
          <a:xfrm>
            <a:off x="8305801" y="6620932"/>
            <a:ext cx="184731" cy="23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2"/>
              <a:buFont typeface="Arial"/>
              <a:buNone/>
            </a:pPr>
            <a:endParaRPr sz="92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7"/>
          <p:cNvSpPr/>
          <p:nvPr/>
        </p:nvSpPr>
        <p:spPr>
          <a:xfrm>
            <a:off x="0" y="4"/>
            <a:ext cx="9144000" cy="1134533"/>
          </a:xfrm>
          <a:prstGeom prst="rect">
            <a:avLst/>
          </a:prstGeom>
          <a:solidFill>
            <a:srgbClr val="BBE1E5"/>
          </a:solidFill>
          <a:ln w="12700" cap="flat" cmpd="sng">
            <a:solidFill>
              <a:srgbClr val="C6E4D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2"/>
              <a:buFont typeface="Arial"/>
              <a:buNone/>
            </a:pPr>
            <a:endParaRPr sz="922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36548" y="121579"/>
            <a:ext cx="4197350" cy="101295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623888" y="1709741"/>
            <a:ext cx="7886700" cy="285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/>
        </p:nvSpPr>
        <p:spPr>
          <a:xfrm>
            <a:off x="8305801" y="6620932"/>
            <a:ext cx="184731" cy="23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2"/>
              <a:buFont typeface="Arial"/>
              <a:buNone/>
            </a:pPr>
            <a:endParaRPr sz="92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8"/>
          <p:cNvSpPr/>
          <p:nvPr/>
        </p:nvSpPr>
        <p:spPr>
          <a:xfrm>
            <a:off x="0" y="4"/>
            <a:ext cx="9144000" cy="1134533"/>
          </a:xfrm>
          <a:prstGeom prst="rect">
            <a:avLst/>
          </a:prstGeom>
          <a:solidFill>
            <a:srgbClr val="BBE1E5"/>
          </a:solidFill>
          <a:ln w="12700" cap="flat" cmpd="sng">
            <a:solidFill>
              <a:srgbClr val="C6E4D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2"/>
              <a:buFont typeface="Arial"/>
              <a:buNone/>
            </a:pPr>
            <a:endParaRPr sz="922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36548" y="121579"/>
            <a:ext cx="4197350" cy="101295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8"/>
          <p:cNvSpPr txBox="1"/>
          <p:nvPr/>
        </p:nvSpPr>
        <p:spPr>
          <a:xfrm>
            <a:off x="594015" y="1617135"/>
            <a:ext cx="7804150" cy="4863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2"/>
              <a:buFont typeface="Arial"/>
              <a:buNone/>
            </a:pPr>
            <a:r>
              <a:rPr lang="en-CA" sz="2002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Mission</a:t>
            </a:r>
            <a:r>
              <a:rPr lang="en-CA" sz="200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aims to deliver inter-disciplinary research programs and empower the use of data in health research and health care delivery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2"/>
              <a:buFont typeface="Arial"/>
              <a:buNone/>
            </a:pPr>
            <a:endParaRPr sz="200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2"/>
              <a:buFont typeface="Arial"/>
              <a:buNone/>
            </a:pPr>
            <a:endParaRPr sz="200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2"/>
              <a:buFont typeface="Arial"/>
              <a:buNone/>
            </a:pPr>
            <a:endParaRPr sz="200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2"/>
              <a:buFont typeface="Arial"/>
              <a:buNone/>
            </a:pPr>
            <a:endParaRPr sz="200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2"/>
              <a:buFont typeface="Arial"/>
              <a:buNone/>
            </a:pPr>
            <a:endParaRPr sz="200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2"/>
              <a:buFont typeface="Arial"/>
              <a:buNone/>
            </a:pPr>
            <a:endParaRPr sz="200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2"/>
              <a:buFont typeface="Arial"/>
              <a:buNone/>
            </a:pPr>
            <a:endParaRPr sz="200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2"/>
              <a:buFont typeface="Arial"/>
              <a:buNone/>
            </a:pPr>
            <a:endParaRPr sz="200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2"/>
              <a:buFont typeface="Arial"/>
              <a:buNone/>
            </a:pPr>
            <a:endParaRPr sz="200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CA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https://www.mcgill.ca/micm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0147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2"/>
              <a:buFont typeface="Arial"/>
              <a:buNone/>
            </a:pPr>
            <a:endParaRPr sz="200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Google Shape;2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6642" y="2463795"/>
            <a:ext cx="4431523" cy="3522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e de titre">
  <p:cSld name="1_Diapositive de titr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/>
          <p:nvPr/>
        </p:nvSpPr>
        <p:spPr>
          <a:xfrm>
            <a:off x="8305803" y="6620940"/>
            <a:ext cx="184731" cy="23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2"/>
              <a:buFont typeface="Arial"/>
              <a:buNone/>
            </a:pPr>
            <a:endParaRPr sz="92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1"/>
          <p:cNvSpPr/>
          <p:nvPr/>
        </p:nvSpPr>
        <p:spPr>
          <a:xfrm>
            <a:off x="0" y="11"/>
            <a:ext cx="9144000" cy="1134533"/>
          </a:xfrm>
          <a:prstGeom prst="rect">
            <a:avLst/>
          </a:prstGeom>
          <a:solidFill>
            <a:srgbClr val="BBE1E5"/>
          </a:solidFill>
          <a:ln w="12700" cap="flat" cmpd="sng">
            <a:solidFill>
              <a:srgbClr val="C6E4D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2"/>
              <a:buFont typeface="Arial"/>
              <a:buNone/>
            </a:pPr>
            <a:endParaRPr sz="922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" name="Google Shape;3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36548" y="121586"/>
            <a:ext cx="4197350" cy="101295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1"/>
          <p:cNvSpPr txBox="1">
            <a:spLocks noGrp="1"/>
          </p:cNvSpPr>
          <p:nvPr>
            <p:ph type="body" idx="1"/>
          </p:nvPr>
        </p:nvSpPr>
        <p:spPr>
          <a:xfrm>
            <a:off x="242372" y="1454228"/>
            <a:ext cx="8658743" cy="492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title"/>
          </p:nvPr>
        </p:nvSpPr>
        <p:spPr>
          <a:xfrm>
            <a:off x="628650" y="365123"/>
            <a:ext cx="7886700" cy="1325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1"/>
          </p:nvPr>
        </p:nvSpPr>
        <p:spPr>
          <a:xfrm>
            <a:off x="628650" y="1825627"/>
            <a:ext cx="7886700" cy="4351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628650" y="365123"/>
            <a:ext cx="7886700" cy="1325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2"/>
              <a:buFont typeface="Calibri"/>
              <a:buNone/>
              <a:defRPr sz="3202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>
            <a:spLocks noGrp="1"/>
          </p:cNvSpPr>
          <p:nvPr>
            <p:ph type="pic" idx="2"/>
          </p:nvPr>
        </p:nvSpPr>
        <p:spPr>
          <a:xfrm>
            <a:off x="3887391" y="987431"/>
            <a:ext cx="4629150" cy="4873628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Clr>
                <a:schemeClr val="dk1"/>
              </a:buClr>
              <a:buSzPts val="1598"/>
              <a:buNone/>
              <a:defRPr sz="1598"/>
            </a:lvl1pPr>
            <a:lvl2pPr marL="914400" lvl="1" indent="-2286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403"/>
              <a:buNone/>
              <a:defRPr sz="1403"/>
            </a:lvl2pPr>
            <a:lvl3pPr marL="1371600" lvl="2" indent="-2286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998"/>
              <a:buNone/>
              <a:defRPr sz="997"/>
            </a:lvl4pPr>
            <a:lvl5pPr marL="2286000" lvl="4" indent="-2286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998"/>
              <a:buNone/>
              <a:defRPr sz="997"/>
            </a:lvl5pPr>
            <a:lvl6pPr marL="2743200" lvl="5" indent="-2286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998"/>
              <a:buNone/>
              <a:defRPr sz="997"/>
            </a:lvl6pPr>
            <a:lvl7pPr marL="3200400" lvl="6" indent="-2286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998"/>
              <a:buNone/>
              <a:defRPr sz="997"/>
            </a:lvl7pPr>
            <a:lvl8pPr marL="3657600" lvl="7" indent="-2286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998"/>
              <a:buNone/>
              <a:defRPr sz="997"/>
            </a:lvl8pPr>
            <a:lvl9pPr marL="4114800" lvl="8" indent="-2286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998"/>
              <a:buNone/>
              <a:defRPr sz="997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628650" y="365123"/>
            <a:ext cx="7886700" cy="1325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3"/>
              <a:buFont typeface="Calibri"/>
              <a:buNone/>
              <a:defRPr sz="440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628650" y="1825627"/>
            <a:ext cx="7886700" cy="4351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273" algn="l" rtl="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Clr>
                <a:schemeClr val="dk1"/>
              </a:buClr>
              <a:buSzPts val="2798"/>
              <a:buFont typeface="Arial"/>
              <a:buChar char="•"/>
              <a:defRPr sz="27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727" algn="l" rtl="0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2002"/>
              <a:buFont typeface="Arial"/>
              <a:buChar char="•"/>
              <a:defRPr sz="200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2" name="Google Shape;12;p6"/>
          <p:cNvGrpSpPr/>
          <p:nvPr/>
        </p:nvGrpSpPr>
        <p:grpSpPr>
          <a:xfrm>
            <a:off x="-2150" y="6790459"/>
            <a:ext cx="9200548" cy="90488"/>
            <a:chOff x="606161" y="2106824"/>
            <a:chExt cx="6205940" cy="1241188"/>
          </a:xfrm>
        </p:grpSpPr>
        <p:sp>
          <p:nvSpPr>
            <p:cNvPr id="13" name="Google Shape;13;p6"/>
            <p:cNvSpPr/>
            <p:nvPr/>
          </p:nvSpPr>
          <p:spPr>
            <a:xfrm>
              <a:off x="606161" y="2106824"/>
              <a:ext cx="124102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22"/>
                <a:buFont typeface="Arial"/>
                <a:buNone/>
              </a:pPr>
              <a:endParaRPr sz="922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4" name="Google Shape;14;p6"/>
            <p:cNvSpPr/>
            <p:nvPr/>
          </p:nvSpPr>
          <p:spPr>
            <a:xfrm>
              <a:off x="1847189" y="2106824"/>
              <a:ext cx="1241429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22"/>
                <a:buFont typeface="Arial"/>
                <a:buNone/>
              </a:pPr>
              <a:endParaRPr sz="922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5" name="Google Shape;15;p6"/>
            <p:cNvSpPr/>
            <p:nvPr/>
          </p:nvSpPr>
          <p:spPr>
            <a:xfrm>
              <a:off x="3088617" y="2106824"/>
              <a:ext cx="1241027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22"/>
                <a:buFont typeface="Arial"/>
                <a:buNone/>
              </a:pPr>
              <a:endParaRPr sz="922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6" name="Google Shape;16;p6"/>
            <p:cNvSpPr/>
            <p:nvPr/>
          </p:nvSpPr>
          <p:spPr>
            <a:xfrm>
              <a:off x="4329645" y="2106824"/>
              <a:ext cx="1241429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22"/>
                <a:buFont typeface="Arial"/>
                <a:buNone/>
              </a:pPr>
              <a:endParaRPr sz="922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7" name="Google Shape;17;p6"/>
            <p:cNvSpPr/>
            <p:nvPr/>
          </p:nvSpPr>
          <p:spPr>
            <a:xfrm>
              <a:off x="5571073" y="2106824"/>
              <a:ext cx="124102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22"/>
                <a:buFont typeface="Arial"/>
                <a:buNone/>
              </a:pPr>
              <a:endParaRPr sz="922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pic>
        <p:nvPicPr>
          <p:cNvPr id="18" name="Google Shape;18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84992" y="6411199"/>
            <a:ext cx="1759009" cy="42450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mcgill.ca/micm/" TargetMode="External"/><Relationship Id="rId4" Type="http://schemas.openxmlformats.org/officeDocument/2006/relationships/hyperlink" Target="mailto:info-micm@mcgill.ca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stem.2021.04.02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/>
          <p:nvPr/>
        </p:nvSpPr>
        <p:spPr>
          <a:xfrm>
            <a:off x="274325" y="2274125"/>
            <a:ext cx="839430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6600" dirty="0">
                <a:solidFill>
                  <a:srgbClr val="F51D3D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Muli"/>
              </a:rPr>
              <a:t>RNA-</a:t>
            </a:r>
            <a:r>
              <a:rPr lang="en-US" sz="6600" dirty="0" err="1">
                <a:solidFill>
                  <a:srgbClr val="F51D3D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Muli"/>
              </a:rPr>
              <a:t>seq</a:t>
            </a:r>
            <a:r>
              <a:rPr lang="en-US" sz="6600" dirty="0">
                <a:solidFill>
                  <a:srgbClr val="F51D3D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Muli"/>
              </a:rPr>
              <a:t> analysis II</a:t>
            </a:r>
            <a:endParaRPr sz="6600" i="0" strike="noStrike" cap="none" dirty="0">
              <a:solidFill>
                <a:srgbClr val="F51D3D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  <a:sym typeface="Muli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439578" y="4978357"/>
            <a:ext cx="49932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CA" sz="2000" b="0" i="0" u="none" strike="noStrike" cap="none" dirty="0">
                <a:solidFill>
                  <a:srgbClr val="000000"/>
                </a:solidFill>
                <a:latin typeface="Univers Light" panose="020B0403020202020204" pitchFamily="34" charset="0"/>
                <a:sym typeface="Arial"/>
              </a:rPr>
              <a:t>Instructor: Ariel Madrigal Aguirre</a:t>
            </a:r>
            <a:endParaRPr sz="2000" b="0" i="0" u="none" strike="noStrike" cap="none" dirty="0">
              <a:solidFill>
                <a:srgbClr val="000000"/>
              </a:solidFill>
              <a:latin typeface="Univers Light" panose="020B040302020202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CA" sz="2000" dirty="0">
                <a:latin typeface="Univers Light" panose="020B0403020202020204" pitchFamily="34" charset="0"/>
              </a:rPr>
              <a:t>Facilitator: Zahra </a:t>
            </a:r>
            <a:r>
              <a:rPr lang="en-CA" sz="2000" dirty="0" err="1">
                <a:latin typeface="Univers Light" panose="020B0403020202020204" pitchFamily="34" charset="0"/>
              </a:rPr>
              <a:t>Takavol</a:t>
            </a:r>
            <a:endParaRPr sz="2000" b="0" i="0" u="none" strike="noStrike" cap="none" dirty="0">
              <a:solidFill>
                <a:srgbClr val="000000"/>
              </a:solidFill>
              <a:latin typeface="Univers Light" panose="020B040302020202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CA" sz="2000" dirty="0">
                <a:latin typeface="Univers Light" panose="020B0403020202020204" pitchFamily="34" charset="0"/>
              </a:rPr>
              <a:t>October </a:t>
            </a:r>
            <a:r>
              <a:rPr lang="en-CA" sz="2000" b="0" i="0" u="none" strike="noStrike" cap="none" dirty="0">
                <a:solidFill>
                  <a:srgbClr val="000000"/>
                </a:solidFill>
                <a:latin typeface="Univers Light" panose="020B0403020202020204" pitchFamily="34" charset="0"/>
                <a:sym typeface="Arial"/>
              </a:rPr>
              <a:t>23rd, 2025</a:t>
            </a:r>
            <a:endParaRPr sz="2000" b="0" i="0" u="none" strike="noStrike" cap="none" dirty="0">
              <a:solidFill>
                <a:srgbClr val="000000"/>
              </a:solidFill>
              <a:latin typeface="Univers Light" panose="020B040302020202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5B27E5-1B21-79D6-DF58-7DC4D0A32438}"/>
              </a:ext>
            </a:extLst>
          </p:cNvPr>
          <p:cNvSpPr txBox="1">
            <a:spLocks/>
          </p:cNvSpPr>
          <p:nvPr/>
        </p:nvSpPr>
        <p:spPr>
          <a:xfrm>
            <a:off x="221026" y="154236"/>
            <a:ext cx="7886700" cy="1325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3200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Uneven distribution of information</a:t>
            </a:r>
            <a:endParaRPr lang="en-US" sz="3200" dirty="0"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140D7D-1716-03AC-D5C3-3C4266D06B25}"/>
              </a:ext>
            </a:extLst>
          </p:cNvPr>
          <p:cNvSpPr txBox="1"/>
          <p:nvPr/>
        </p:nvSpPr>
        <p:spPr>
          <a:xfrm>
            <a:off x="5632704" y="5986272"/>
            <a:ext cx="3198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Love, M. </a:t>
            </a:r>
            <a:r>
              <a:rPr lang="en-US" i="1" dirty="0"/>
              <a:t>et al</a:t>
            </a:r>
            <a:r>
              <a:rPr lang="en-US" dirty="0"/>
              <a:t> (2014) </a:t>
            </a:r>
            <a:r>
              <a:rPr lang="en-US" i="1" dirty="0"/>
              <a:t>Genome Biology</a:t>
            </a:r>
          </a:p>
        </p:txBody>
      </p:sp>
      <p:pic>
        <p:nvPicPr>
          <p:cNvPr id="4" name="Picture 3" descr="A graph showing a number of points&#10;&#10;AI-generated content may be incorrect.">
            <a:extLst>
              <a:ext uri="{FF2B5EF4-FFF2-40B4-BE49-F238E27FC236}">
                <a16:creationId xmlns:a16="http://schemas.microsoft.com/office/drawing/2014/main" id="{56DE0DF8-97C7-C991-34F8-34F21EA1D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542" y="1126205"/>
            <a:ext cx="4519011" cy="486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88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4;g192f3904c50_0_11">
            <a:extLst>
              <a:ext uri="{FF2B5EF4-FFF2-40B4-BE49-F238E27FC236}">
                <a16:creationId xmlns:a16="http://schemas.microsoft.com/office/drawing/2014/main" id="{1BC73CD3-68A3-B246-9029-620DD11283D9}"/>
              </a:ext>
            </a:extLst>
          </p:cNvPr>
          <p:cNvSpPr txBox="1"/>
          <p:nvPr/>
        </p:nvSpPr>
        <p:spPr>
          <a:xfrm>
            <a:off x="279052" y="1307912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3200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What is dispersion?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B7ED8-2062-4447-A1E4-FFAB170BA9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15004" b="72332"/>
          <a:stretch/>
        </p:blipFill>
        <p:spPr>
          <a:xfrm>
            <a:off x="585216" y="2585302"/>
            <a:ext cx="4903724" cy="522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F2F20E-3141-1D40-8CCB-B09BC5FCC927}"/>
              </a:ext>
            </a:extLst>
          </p:cNvPr>
          <p:cNvSpPr txBox="1"/>
          <p:nvPr/>
        </p:nvSpPr>
        <p:spPr>
          <a:xfrm>
            <a:off x="5632704" y="5986272"/>
            <a:ext cx="3198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nivers Light" panose="020B0403020202020204" pitchFamily="34" charset="0"/>
              </a:rPr>
              <a:t>Love, M. </a:t>
            </a:r>
            <a:r>
              <a:rPr lang="en-US" i="1" dirty="0">
                <a:latin typeface="Univers Light" panose="020B0403020202020204" pitchFamily="34" charset="0"/>
              </a:rPr>
              <a:t>et al</a:t>
            </a:r>
            <a:r>
              <a:rPr lang="en-US" dirty="0">
                <a:latin typeface="Univers Light" panose="020B0403020202020204" pitchFamily="34" charset="0"/>
              </a:rPr>
              <a:t> (2014) </a:t>
            </a:r>
            <a:r>
              <a:rPr lang="en-US" i="1" dirty="0">
                <a:latin typeface="Univers Light" panose="020B0403020202020204" pitchFamily="34" charset="0"/>
              </a:rPr>
              <a:t>Genome Biology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45E0FE-4E82-F949-B5AC-80CBB229A724}"/>
              </a:ext>
            </a:extLst>
          </p:cNvPr>
          <p:cNvSpPr txBox="1"/>
          <p:nvPr/>
        </p:nvSpPr>
        <p:spPr>
          <a:xfrm>
            <a:off x="477697" y="2013516"/>
            <a:ext cx="797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Univers Light" panose="020B0403020202020204" pitchFamily="34" charset="0"/>
              </a:rPr>
              <a:t>Within-group variability (the variability between replicates), is modeled by the dispersion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8D1D89-9189-584D-8C55-B314C40516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33" b="12103"/>
          <a:stretch/>
        </p:blipFill>
        <p:spPr>
          <a:xfrm>
            <a:off x="684368" y="3429000"/>
            <a:ext cx="2679193" cy="449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523149-80D6-B344-9A56-718BF3CA1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995" y="3068553"/>
            <a:ext cx="3014892" cy="1801324"/>
          </a:xfrm>
          <a:prstGeom prst="rect">
            <a:avLst/>
          </a:prstGeom>
        </p:spPr>
      </p:pic>
      <p:pic>
        <p:nvPicPr>
          <p:cNvPr id="2" name="Picture 1" descr="A close-up of a text&#10;&#10;AI-generated content may be incorrect.">
            <a:extLst>
              <a:ext uri="{FF2B5EF4-FFF2-40B4-BE49-F238E27FC236}">
                <a16:creationId xmlns:a16="http://schemas.microsoft.com/office/drawing/2014/main" id="{3B1503D2-14D6-716B-4206-0E567AFFBC3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3380"/>
          <a:stretch>
            <a:fillRect/>
          </a:stretch>
        </p:blipFill>
        <p:spPr>
          <a:xfrm>
            <a:off x="477697" y="5244273"/>
            <a:ext cx="5155007" cy="8228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B19ADA-D1A0-47A8-BD38-6861F6B770BC}"/>
              </a:ext>
            </a:extLst>
          </p:cNvPr>
          <p:cNvSpPr/>
          <p:nvPr/>
        </p:nvSpPr>
        <p:spPr>
          <a:xfrm>
            <a:off x="2750639" y="3465244"/>
            <a:ext cx="286439" cy="376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0372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4;g192f3904c50_0_11">
            <a:extLst>
              <a:ext uri="{FF2B5EF4-FFF2-40B4-BE49-F238E27FC236}">
                <a16:creationId xmlns:a16="http://schemas.microsoft.com/office/drawing/2014/main" id="{1BC73CD3-68A3-B246-9029-620DD11283D9}"/>
              </a:ext>
            </a:extLst>
          </p:cNvPr>
          <p:cNvSpPr txBox="1"/>
          <p:nvPr/>
        </p:nvSpPr>
        <p:spPr>
          <a:xfrm>
            <a:off x="279052" y="1307912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3200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Shrinkage estimation of dispersion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2F20E-3141-1D40-8CCB-B09BC5FCC927}"/>
              </a:ext>
            </a:extLst>
          </p:cNvPr>
          <p:cNvSpPr txBox="1"/>
          <p:nvPr/>
        </p:nvSpPr>
        <p:spPr>
          <a:xfrm>
            <a:off x="3881078" y="6096273"/>
            <a:ext cx="4968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nivers Light" panose="020B0403020202020204" pitchFamily="34" charset="0"/>
              </a:rPr>
              <a:t>Fig 1A, adapted from: Love, M. </a:t>
            </a:r>
            <a:r>
              <a:rPr lang="en-US" i="1" dirty="0">
                <a:latin typeface="Univers Light" panose="020B0403020202020204" pitchFamily="34" charset="0"/>
              </a:rPr>
              <a:t>et al</a:t>
            </a:r>
            <a:r>
              <a:rPr lang="en-US" dirty="0">
                <a:latin typeface="Univers Light" panose="020B0403020202020204" pitchFamily="34" charset="0"/>
              </a:rPr>
              <a:t> (2014) </a:t>
            </a:r>
            <a:r>
              <a:rPr lang="en-US" i="1" dirty="0">
                <a:latin typeface="Univers Light" panose="020B0403020202020204" pitchFamily="34" charset="0"/>
              </a:rPr>
              <a:t>Genome Biology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047242-4011-EC44-95D1-1E1F9AC26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283" y="1984990"/>
            <a:ext cx="4003434" cy="401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20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4;g192f3904c50_0_11">
            <a:extLst>
              <a:ext uri="{FF2B5EF4-FFF2-40B4-BE49-F238E27FC236}">
                <a16:creationId xmlns:a16="http://schemas.microsoft.com/office/drawing/2014/main" id="{1BC73CD3-68A3-B246-9029-620DD11283D9}"/>
              </a:ext>
            </a:extLst>
          </p:cNvPr>
          <p:cNvSpPr txBox="1"/>
          <p:nvPr/>
        </p:nvSpPr>
        <p:spPr>
          <a:xfrm>
            <a:off x="279052" y="1307912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3200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Wald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2F20E-3141-1D40-8CCB-B09BC5FCC927}"/>
              </a:ext>
            </a:extLst>
          </p:cNvPr>
          <p:cNvSpPr txBox="1"/>
          <p:nvPr/>
        </p:nvSpPr>
        <p:spPr>
          <a:xfrm>
            <a:off x="5820047" y="5942415"/>
            <a:ext cx="3198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nivers Light" panose="020B0403020202020204" pitchFamily="34" charset="0"/>
              </a:rPr>
              <a:t>Love, M. </a:t>
            </a:r>
            <a:r>
              <a:rPr lang="en-US" i="1" dirty="0">
                <a:latin typeface="Univers Light" panose="020B0403020202020204" pitchFamily="34" charset="0"/>
              </a:rPr>
              <a:t>et al</a:t>
            </a:r>
            <a:r>
              <a:rPr lang="en-US" dirty="0">
                <a:latin typeface="Univers Light" panose="020B0403020202020204" pitchFamily="34" charset="0"/>
              </a:rPr>
              <a:t> (2014) </a:t>
            </a:r>
            <a:r>
              <a:rPr lang="en-US" i="1" dirty="0">
                <a:latin typeface="Univers Light" panose="020B0403020202020204" pitchFamily="34" charset="0"/>
              </a:rPr>
              <a:t>Genome Biology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C6C32-394C-8D48-8764-C1B2FDAB9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81" y="2433328"/>
            <a:ext cx="2599642" cy="17710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DC1C22-3222-10F5-80C5-AF7FB178FCF4}"/>
              </a:ext>
            </a:extLst>
          </p:cNvPr>
          <p:cNvSpPr txBox="1"/>
          <p:nvPr/>
        </p:nvSpPr>
        <p:spPr>
          <a:xfrm>
            <a:off x="3778301" y="2551837"/>
            <a:ext cx="5118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Univers Light" panose="020B0403020202020204" pitchFamily="34" charset="0"/>
              </a:rPr>
              <a:t>We can assume the log fold change under the null hypothesis to be distributed normally with mean zero and variance that depends on the standard error.</a:t>
            </a:r>
          </a:p>
          <a:p>
            <a:endParaRPr lang="en-US" sz="1800" dirty="0">
              <a:latin typeface="Univers Light" panose="020B0403020202020204" pitchFamily="34" charset="0"/>
            </a:endParaRPr>
          </a:p>
          <a:p>
            <a:r>
              <a:rPr lang="en-US" sz="1800" dirty="0">
                <a:latin typeface="Univers Light" panose="020B0403020202020204" pitchFamily="34" charset="0"/>
              </a:rPr>
              <a:t>From there, we can compute a two-sided p-value</a:t>
            </a:r>
          </a:p>
          <a:p>
            <a:endParaRPr lang="en-US" sz="1800" dirty="0">
              <a:latin typeface="Univers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28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>
          <a:extLst>
            <a:ext uri="{FF2B5EF4-FFF2-40B4-BE49-F238E27FC236}">
              <a16:creationId xmlns:a16="http://schemas.microsoft.com/office/drawing/2014/main" id="{24273ABF-89E5-C107-4933-BB144B231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92f3904c50_0_11">
            <a:extLst>
              <a:ext uri="{FF2B5EF4-FFF2-40B4-BE49-F238E27FC236}">
                <a16:creationId xmlns:a16="http://schemas.microsoft.com/office/drawing/2014/main" id="{3AF032C9-2433-3C42-6A8B-F1917E846C89}"/>
              </a:ext>
            </a:extLst>
          </p:cNvPr>
          <p:cNvSpPr txBox="1"/>
          <p:nvPr/>
        </p:nvSpPr>
        <p:spPr>
          <a:xfrm>
            <a:off x="279052" y="1307912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CA" sz="3200" b="0" i="0" u="none" strike="noStrike" cap="none" dirty="0">
                <a:solidFill>
                  <a:srgbClr val="E06666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Part 1: </a:t>
            </a:r>
            <a:r>
              <a:rPr lang="en-CA" sz="3200" i="0" u="none" strike="noStrike" cap="none" dirty="0">
                <a:solidFill>
                  <a:schemeClr val="tx1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Differential Expression using DESeq2</a:t>
            </a:r>
            <a:endParaRPr sz="3200" i="0" u="none" strike="noStrike" cap="none" dirty="0">
              <a:solidFill>
                <a:schemeClr val="tx1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6F951-614A-2628-F2FF-5128CEB347F1}"/>
              </a:ext>
            </a:extLst>
          </p:cNvPr>
          <p:cNvSpPr txBox="1"/>
          <p:nvPr/>
        </p:nvSpPr>
        <p:spPr>
          <a:xfrm>
            <a:off x="512064" y="2145792"/>
            <a:ext cx="711605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Statistical modelling concepts used in DESeq2</a:t>
            </a:r>
          </a:p>
          <a:p>
            <a:endParaRPr lang="en-US" sz="1800" dirty="0">
              <a:latin typeface="Univers Light" panose="020B0403020202020204" pitchFamily="34" charset="0"/>
            </a:endParaRPr>
          </a:p>
          <a:p>
            <a:endParaRPr lang="en-US" sz="1800" dirty="0"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Univers Light" panose="020B0403020202020204" pitchFamily="34" charset="0"/>
              </a:rPr>
              <a:t>Log-fold shrinkage</a:t>
            </a:r>
          </a:p>
          <a:p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Introduction to design matrices for gene expression experiments</a:t>
            </a:r>
          </a:p>
          <a:p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Multi-factor designs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Hands-on activity 1</a:t>
            </a:r>
          </a:p>
        </p:txBody>
      </p:sp>
    </p:spTree>
    <p:extLst>
      <p:ext uri="{BB962C8B-B14F-4D97-AF65-F5344CB8AC3E}">
        <p14:creationId xmlns:p14="http://schemas.microsoft.com/office/powerpoint/2010/main" val="23204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graphs showing different types of numbers&#10;&#10;AI-generated content may be incorrect.">
            <a:extLst>
              <a:ext uri="{FF2B5EF4-FFF2-40B4-BE49-F238E27FC236}">
                <a16:creationId xmlns:a16="http://schemas.microsoft.com/office/drawing/2014/main" id="{F4BF1172-D254-C5DF-998C-34C10E0C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96" y="1182332"/>
            <a:ext cx="4850686" cy="5292339"/>
          </a:xfrm>
          <a:prstGeom prst="rect">
            <a:avLst/>
          </a:prstGeom>
        </p:spPr>
      </p:pic>
      <p:sp>
        <p:nvSpPr>
          <p:cNvPr id="3" name="Google Shape;574;g192f3904c50_0_11">
            <a:extLst>
              <a:ext uri="{FF2B5EF4-FFF2-40B4-BE49-F238E27FC236}">
                <a16:creationId xmlns:a16="http://schemas.microsoft.com/office/drawing/2014/main" id="{18672DFA-5F9E-7B1B-B8B0-BA340769F112}"/>
              </a:ext>
            </a:extLst>
          </p:cNvPr>
          <p:cNvSpPr txBox="1"/>
          <p:nvPr/>
        </p:nvSpPr>
        <p:spPr>
          <a:xfrm>
            <a:off x="160299" y="383329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3200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Log-fold shrinkage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5A50F-BAC5-B3CE-0F1C-8CBF6E6B12E0}"/>
              </a:ext>
            </a:extLst>
          </p:cNvPr>
          <p:cNvSpPr txBox="1"/>
          <p:nvPr/>
        </p:nvSpPr>
        <p:spPr>
          <a:xfrm>
            <a:off x="5653793" y="6166894"/>
            <a:ext cx="3198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nivers Light" panose="020B0403020202020204" pitchFamily="34" charset="0"/>
              </a:rPr>
              <a:t>Love, M. </a:t>
            </a:r>
            <a:r>
              <a:rPr lang="en-US" i="1" dirty="0">
                <a:latin typeface="Univers Light" panose="020B0403020202020204" pitchFamily="34" charset="0"/>
              </a:rPr>
              <a:t>et al</a:t>
            </a:r>
            <a:r>
              <a:rPr lang="en-US" dirty="0">
                <a:latin typeface="Univers Light" panose="020B0403020202020204" pitchFamily="34" charset="0"/>
              </a:rPr>
              <a:t> (2014) </a:t>
            </a:r>
            <a:r>
              <a:rPr lang="en-US" i="1" dirty="0">
                <a:latin typeface="Univers Light" panose="020B0403020202020204" pitchFamily="34" charset="0"/>
              </a:rPr>
              <a:t>Genome Biology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A7AFB-2467-5F77-ABBF-F9ACDA3486D0}"/>
              </a:ext>
            </a:extLst>
          </p:cNvPr>
          <p:cNvSpPr txBox="1"/>
          <p:nvPr/>
        </p:nvSpPr>
        <p:spPr>
          <a:xfrm>
            <a:off x="5568232" y="1827443"/>
            <a:ext cx="31983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Univers Light" panose="020B0403020202020204" pitchFamily="34" charset="0"/>
              </a:rPr>
              <a:t>Shrinkage of FC addresses two issues: </a:t>
            </a:r>
          </a:p>
          <a:p>
            <a:endParaRPr lang="en-US" sz="1800" dirty="0"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Univers Light" panose="020B0403020202020204" pitchFamily="34" charset="0"/>
              </a:rPr>
              <a:t>Log-fold changes are noisier when counts are low</a:t>
            </a:r>
          </a:p>
          <a:p>
            <a:endParaRPr lang="en-US" sz="1800" dirty="0"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Univers Light" panose="020B0403020202020204" pitchFamily="34" charset="0"/>
              </a:rPr>
              <a:t>Genes with high dispersion should be less reliable</a:t>
            </a:r>
          </a:p>
        </p:txBody>
      </p:sp>
    </p:spTree>
    <p:extLst>
      <p:ext uri="{BB962C8B-B14F-4D97-AF65-F5344CB8AC3E}">
        <p14:creationId xmlns:p14="http://schemas.microsoft.com/office/powerpoint/2010/main" val="2591259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>
          <a:extLst>
            <a:ext uri="{FF2B5EF4-FFF2-40B4-BE49-F238E27FC236}">
              <a16:creationId xmlns:a16="http://schemas.microsoft.com/office/drawing/2014/main" id="{EE3A6D5F-A105-F6E2-3200-2CAF7716C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92f3904c50_0_11">
            <a:extLst>
              <a:ext uri="{FF2B5EF4-FFF2-40B4-BE49-F238E27FC236}">
                <a16:creationId xmlns:a16="http://schemas.microsoft.com/office/drawing/2014/main" id="{B7AA3BFF-FAD6-DC4D-6DB2-FC288035FB62}"/>
              </a:ext>
            </a:extLst>
          </p:cNvPr>
          <p:cNvSpPr txBox="1"/>
          <p:nvPr/>
        </p:nvSpPr>
        <p:spPr>
          <a:xfrm>
            <a:off x="279052" y="1307912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CA" sz="3200" b="0" i="0" u="none" strike="noStrike" cap="none" dirty="0">
                <a:solidFill>
                  <a:srgbClr val="E06666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Part 1: </a:t>
            </a:r>
            <a:r>
              <a:rPr lang="en-CA" sz="3200" i="0" u="none" strike="noStrike" cap="none" dirty="0">
                <a:solidFill>
                  <a:schemeClr val="tx1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Differential Expression using DESeq2</a:t>
            </a:r>
            <a:endParaRPr sz="3200" i="0" u="none" strike="noStrike" cap="none" dirty="0">
              <a:solidFill>
                <a:schemeClr val="tx1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82898E-DC46-97C3-528F-3F73248DC315}"/>
              </a:ext>
            </a:extLst>
          </p:cNvPr>
          <p:cNvSpPr txBox="1"/>
          <p:nvPr/>
        </p:nvSpPr>
        <p:spPr>
          <a:xfrm>
            <a:off x="780922" y="2145792"/>
            <a:ext cx="711605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Statistical modelling concepts used in DESeq2</a:t>
            </a:r>
          </a:p>
          <a:p>
            <a:endParaRPr lang="en-US" sz="1800" dirty="0">
              <a:latin typeface="Univers Light" panose="020B0403020202020204" pitchFamily="34" charset="0"/>
            </a:endParaRPr>
          </a:p>
          <a:p>
            <a:endParaRPr lang="en-US" sz="1800" dirty="0"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Log-fold shrinkage</a:t>
            </a:r>
          </a:p>
          <a:p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Univers Light" panose="020B0403020202020204" pitchFamily="34" charset="0"/>
              </a:rPr>
              <a:t>Introduction to design matrices for gene expression experiments</a:t>
            </a:r>
          </a:p>
          <a:p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Multi-factor designs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Hands-on activity 1</a:t>
            </a:r>
          </a:p>
        </p:txBody>
      </p:sp>
    </p:spTree>
    <p:extLst>
      <p:ext uri="{BB962C8B-B14F-4D97-AF65-F5344CB8AC3E}">
        <p14:creationId xmlns:p14="http://schemas.microsoft.com/office/powerpoint/2010/main" val="4077564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45F7E-270B-E5C7-3CA1-5FD8ABB93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4;g192f3904c50_0_11">
            <a:extLst>
              <a:ext uri="{FF2B5EF4-FFF2-40B4-BE49-F238E27FC236}">
                <a16:creationId xmlns:a16="http://schemas.microsoft.com/office/drawing/2014/main" id="{957C6EC4-F7A5-039C-D5C1-642179B9F781}"/>
              </a:ext>
            </a:extLst>
          </p:cNvPr>
          <p:cNvSpPr txBox="1"/>
          <p:nvPr/>
        </p:nvSpPr>
        <p:spPr>
          <a:xfrm>
            <a:off x="160299" y="383329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3200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Models for covariate and factor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100F1C-080F-9D97-FB4A-F2F35B71A6C4}"/>
              </a:ext>
            </a:extLst>
          </p:cNvPr>
          <p:cNvSpPr txBox="1"/>
          <p:nvPr/>
        </p:nvSpPr>
        <p:spPr>
          <a:xfrm>
            <a:off x="5653793" y="6166894"/>
            <a:ext cx="307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nivers Light" panose="020B0403020202020204" pitchFamily="34" charset="0"/>
              </a:rPr>
              <a:t>Law, C. </a:t>
            </a:r>
            <a:r>
              <a:rPr lang="en-US" i="1" dirty="0">
                <a:latin typeface="Univers Light" panose="020B0403020202020204" pitchFamily="34" charset="0"/>
              </a:rPr>
              <a:t>et al</a:t>
            </a:r>
            <a:r>
              <a:rPr lang="en-US" dirty="0">
                <a:latin typeface="Univers Light" panose="020B0403020202020204" pitchFamily="34" charset="0"/>
              </a:rPr>
              <a:t> (2020) </a:t>
            </a:r>
            <a:r>
              <a:rPr lang="en-US" i="1" dirty="0">
                <a:latin typeface="Univers Light" panose="020B0403020202020204" pitchFamily="34" charset="0"/>
              </a:rPr>
              <a:t>F1000 Research</a:t>
            </a:r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19B94C0C-1354-932F-0463-2AA8E185A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5" y="1280119"/>
            <a:ext cx="7562223" cy="449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72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E19C7-5FB1-3D62-3890-5AA4905BE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4;g192f3904c50_0_11">
            <a:extLst>
              <a:ext uri="{FF2B5EF4-FFF2-40B4-BE49-F238E27FC236}">
                <a16:creationId xmlns:a16="http://schemas.microsoft.com/office/drawing/2014/main" id="{242A2D43-28AD-4B5C-2774-7D6E3629C51B}"/>
              </a:ext>
            </a:extLst>
          </p:cNvPr>
          <p:cNvSpPr txBox="1"/>
          <p:nvPr/>
        </p:nvSpPr>
        <p:spPr>
          <a:xfrm>
            <a:off x="160299" y="383329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3200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Design and contrast matrices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27B75-27F6-59DD-17CB-C64774C15577}"/>
              </a:ext>
            </a:extLst>
          </p:cNvPr>
          <p:cNvSpPr txBox="1"/>
          <p:nvPr/>
        </p:nvSpPr>
        <p:spPr>
          <a:xfrm>
            <a:off x="5653793" y="6166894"/>
            <a:ext cx="307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nivers Light" panose="020B0403020202020204" pitchFamily="34" charset="0"/>
              </a:rPr>
              <a:t>Law, C. </a:t>
            </a:r>
            <a:r>
              <a:rPr lang="en-US" i="1" dirty="0">
                <a:latin typeface="Univers Light" panose="020B0403020202020204" pitchFamily="34" charset="0"/>
              </a:rPr>
              <a:t>et al</a:t>
            </a:r>
            <a:r>
              <a:rPr lang="en-US" dirty="0">
                <a:latin typeface="Univers Light" panose="020B0403020202020204" pitchFamily="34" charset="0"/>
              </a:rPr>
              <a:t> (2020) </a:t>
            </a:r>
            <a:r>
              <a:rPr lang="en-US" i="1" dirty="0">
                <a:latin typeface="Univers Light" panose="020B0403020202020204" pitchFamily="34" charset="0"/>
              </a:rPr>
              <a:t>F1000 Research</a:t>
            </a:r>
          </a:p>
        </p:txBody>
      </p:sp>
      <p:pic>
        <p:nvPicPr>
          <p:cNvPr id="4" name="Picture 3" descr="A comparison of a model parameters&#10;&#10;AI-generated content may be incorrect.">
            <a:extLst>
              <a:ext uri="{FF2B5EF4-FFF2-40B4-BE49-F238E27FC236}">
                <a16:creationId xmlns:a16="http://schemas.microsoft.com/office/drawing/2014/main" id="{7713F781-B48F-67D6-B9E4-27C76758F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19" y="1945626"/>
            <a:ext cx="7125320" cy="307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5D7F6-33D7-A62F-D5F9-C89A523E2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4;g192f3904c50_0_11">
            <a:extLst>
              <a:ext uri="{FF2B5EF4-FFF2-40B4-BE49-F238E27FC236}">
                <a16:creationId xmlns:a16="http://schemas.microsoft.com/office/drawing/2014/main" id="{D01B8172-5DC3-0D02-8880-5E10D4040C6C}"/>
              </a:ext>
            </a:extLst>
          </p:cNvPr>
          <p:cNvSpPr txBox="1"/>
          <p:nvPr/>
        </p:nvSpPr>
        <p:spPr>
          <a:xfrm>
            <a:off x="160299" y="383329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3200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Gene expression modelled by a group factor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6670F-F186-CF49-FE87-4F4C191D79C3}"/>
              </a:ext>
            </a:extLst>
          </p:cNvPr>
          <p:cNvSpPr txBox="1"/>
          <p:nvPr/>
        </p:nvSpPr>
        <p:spPr>
          <a:xfrm>
            <a:off x="5653793" y="6166894"/>
            <a:ext cx="307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nivers Light" panose="020B0403020202020204" pitchFamily="34" charset="0"/>
              </a:rPr>
              <a:t>Law, C. </a:t>
            </a:r>
            <a:r>
              <a:rPr lang="en-US" i="1" dirty="0">
                <a:latin typeface="Univers Light" panose="020B0403020202020204" pitchFamily="34" charset="0"/>
              </a:rPr>
              <a:t>et al</a:t>
            </a:r>
            <a:r>
              <a:rPr lang="en-US" dirty="0">
                <a:latin typeface="Univers Light" panose="020B0403020202020204" pitchFamily="34" charset="0"/>
              </a:rPr>
              <a:t> (2020) </a:t>
            </a:r>
            <a:r>
              <a:rPr lang="en-US" i="1" dirty="0">
                <a:latin typeface="Univers Light" panose="020B0403020202020204" pitchFamily="34" charset="0"/>
              </a:rPr>
              <a:t>F1000 Research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504D25-1D17-58C9-0036-8FCF73E05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801" y="1639971"/>
            <a:ext cx="6750397" cy="41848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C61F4F-F7CE-4C6A-B0CF-9834FEC7B455}"/>
              </a:ext>
            </a:extLst>
          </p:cNvPr>
          <p:cNvSpPr txBox="1"/>
          <p:nvPr/>
        </p:nvSpPr>
        <p:spPr>
          <a:xfrm>
            <a:off x="503216" y="1225478"/>
            <a:ext cx="7923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1D35"/>
                </a:solidFill>
                <a:latin typeface="Univers Light" panose="020B0403020202020204" pitchFamily="34" charset="0"/>
              </a:rPr>
              <a:t>~ group</a:t>
            </a:r>
            <a:endParaRPr lang="en-CA" sz="1800" dirty="0">
              <a:latin typeface="Univers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305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3F13A-605A-F628-7BF9-71EE39CC7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4;g192f3904c50_0_11">
            <a:extLst>
              <a:ext uri="{FF2B5EF4-FFF2-40B4-BE49-F238E27FC236}">
                <a16:creationId xmlns:a16="http://schemas.microsoft.com/office/drawing/2014/main" id="{75055502-8715-F022-6DD0-3004F79D0266}"/>
              </a:ext>
            </a:extLst>
          </p:cNvPr>
          <p:cNvSpPr txBox="1"/>
          <p:nvPr/>
        </p:nvSpPr>
        <p:spPr>
          <a:xfrm>
            <a:off x="160299" y="383329"/>
            <a:ext cx="84048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3200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Gene expression modelled by a group factor</a:t>
            </a:r>
          </a:p>
          <a:p>
            <a:pPr lvl="1"/>
            <a:r>
              <a:rPr lang="en-CA" sz="3200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(excluding intercept)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44E145-2B3B-DC9E-C2F7-2E7C86FF47FD}"/>
              </a:ext>
            </a:extLst>
          </p:cNvPr>
          <p:cNvSpPr txBox="1"/>
          <p:nvPr/>
        </p:nvSpPr>
        <p:spPr>
          <a:xfrm>
            <a:off x="5653793" y="6166894"/>
            <a:ext cx="307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nivers Light" panose="020B0403020202020204" pitchFamily="34" charset="0"/>
              </a:rPr>
              <a:t>Law, C. </a:t>
            </a:r>
            <a:r>
              <a:rPr lang="en-US" i="1" dirty="0">
                <a:latin typeface="Univers Light" panose="020B0403020202020204" pitchFamily="34" charset="0"/>
              </a:rPr>
              <a:t>et al</a:t>
            </a:r>
            <a:r>
              <a:rPr lang="en-US" dirty="0">
                <a:latin typeface="Univers Light" panose="020B0403020202020204" pitchFamily="34" charset="0"/>
              </a:rPr>
              <a:t> (2020) </a:t>
            </a:r>
            <a:r>
              <a:rPr lang="en-US" i="1" dirty="0">
                <a:latin typeface="Univers Light" panose="020B0403020202020204" pitchFamily="34" charset="0"/>
              </a:rPr>
              <a:t>F1000 Research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3F9D41-9E16-2982-6C42-ABE47110C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480" y="1975679"/>
            <a:ext cx="6617040" cy="41912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5661B5-8044-4A1F-38BD-80692B5A7F9E}"/>
              </a:ext>
            </a:extLst>
          </p:cNvPr>
          <p:cNvSpPr txBox="1"/>
          <p:nvPr/>
        </p:nvSpPr>
        <p:spPr>
          <a:xfrm>
            <a:off x="610095" y="1600160"/>
            <a:ext cx="7923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1D35"/>
                </a:solidFill>
                <a:latin typeface="Univers Light" panose="020B0403020202020204" pitchFamily="34" charset="0"/>
              </a:rPr>
              <a:t>~ 0 + group</a:t>
            </a:r>
            <a:endParaRPr lang="en-CA" sz="1800" dirty="0">
              <a:latin typeface="Univers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67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>
          <a:extLst>
            <a:ext uri="{FF2B5EF4-FFF2-40B4-BE49-F238E27FC236}">
              <a16:creationId xmlns:a16="http://schemas.microsoft.com/office/drawing/2014/main" id="{815EDCC3-219C-2125-F661-2757C5D1F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92f3904c50_0_11">
            <a:extLst>
              <a:ext uri="{FF2B5EF4-FFF2-40B4-BE49-F238E27FC236}">
                <a16:creationId xmlns:a16="http://schemas.microsoft.com/office/drawing/2014/main" id="{116A4E7C-5EF0-274F-D21B-F4F35697352A}"/>
              </a:ext>
            </a:extLst>
          </p:cNvPr>
          <p:cNvSpPr txBox="1"/>
          <p:nvPr/>
        </p:nvSpPr>
        <p:spPr>
          <a:xfrm>
            <a:off x="279052" y="1307912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CA" sz="3200" b="0" i="0" u="none" strike="noStrike" cap="none" dirty="0">
                <a:solidFill>
                  <a:srgbClr val="E06666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Part 1: </a:t>
            </a:r>
            <a:r>
              <a:rPr lang="en-CA" sz="3200" i="0" u="none" strike="noStrike" cap="none" dirty="0">
                <a:solidFill>
                  <a:schemeClr val="tx1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Differential Expression using DESeq2</a:t>
            </a:r>
            <a:endParaRPr sz="3200" i="0" u="none" strike="noStrike" cap="none" dirty="0">
              <a:solidFill>
                <a:schemeClr val="tx1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6C3BA9-3D76-BAB4-DBC6-97152931DE30}"/>
              </a:ext>
            </a:extLst>
          </p:cNvPr>
          <p:cNvSpPr txBox="1"/>
          <p:nvPr/>
        </p:nvSpPr>
        <p:spPr>
          <a:xfrm>
            <a:off x="780922" y="2145792"/>
            <a:ext cx="711605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Statistical modelling concepts used in DESeq2</a:t>
            </a:r>
          </a:p>
          <a:p>
            <a:endParaRPr lang="en-US" sz="1800" dirty="0">
              <a:latin typeface="Univers Light" panose="020B0403020202020204" pitchFamily="34" charset="0"/>
            </a:endParaRPr>
          </a:p>
          <a:p>
            <a:endParaRPr lang="en-US" sz="1800" dirty="0"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Log-fold shrinkage</a:t>
            </a:r>
          </a:p>
          <a:p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Introduction to design matrices for gene expression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Univers Light" panose="020B0403020202020204" pitchFamily="34" charset="0"/>
              </a:rPr>
              <a:t>Multi-factor designs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Hands-on activity 1</a:t>
            </a:r>
          </a:p>
        </p:txBody>
      </p:sp>
    </p:spTree>
    <p:extLst>
      <p:ext uri="{BB962C8B-B14F-4D97-AF65-F5344CB8AC3E}">
        <p14:creationId xmlns:p14="http://schemas.microsoft.com/office/powerpoint/2010/main" val="3237868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75525-0C45-3339-6147-AF423A15B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4;g192f3904c50_0_11">
            <a:extLst>
              <a:ext uri="{FF2B5EF4-FFF2-40B4-BE49-F238E27FC236}">
                <a16:creationId xmlns:a16="http://schemas.microsoft.com/office/drawing/2014/main" id="{561103CA-5731-9D16-A97B-EBED0C6C6D8C}"/>
              </a:ext>
            </a:extLst>
          </p:cNvPr>
          <p:cNvSpPr txBox="1"/>
          <p:nvPr/>
        </p:nvSpPr>
        <p:spPr>
          <a:xfrm>
            <a:off x="160299" y="383329"/>
            <a:ext cx="84048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3200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An interaction model captures a synergistic effect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2746E6-7CA5-231D-EA86-25783AA74F29}"/>
              </a:ext>
            </a:extLst>
          </p:cNvPr>
          <p:cNvSpPr txBox="1"/>
          <p:nvPr/>
        </p:nvSpPr>
        <p:spPr>
          <a:xfrm>
            <a:off x="5653793" y="6166894"/>
            <a:ext cx="307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nivers Light" panose="020B0403020202020204" pitchFamily="34" charset="0"/>
              </a:rPr>
              <a:t>Law, C. </a:t>
            </a:r>
            <a:r>
              <a:rPr lang="en-US" i="1" dirty="0">
                <a:latin typeface="Univers Light" panose="020B0403020202020204" pitchFamily="34" charset="0"/>
              </a:rPr>
              <a:t>et al</a:t>
            </a:r>
            <a:r>
              <a:rPr lang="en-US" dirty="0">
                <a:latin typeface="Univers Light" panose="020B0403020202020204" pitchFamily="34" charset="0"/>
              </a:rPr>
              <a:t> (2020) </a:t>
            </a:r>
            <a:r>
              <a:rPr lang="en-US" i="1" dirty="0">
                <a:latin typeface="Univers Light" panose="020B0403020202020204" pitchFamily="34" charset="0"/>
              </a:rPr>
              <a:t>F1000 Research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73C0A-1ECE-BFF2-16E5-EEC984CA625A}"/>
              </a:ext>
            </a:extLst>
          </p:cNvPr>
          <p:cNvSpPr txBox="1"/>
          <p:nvPr/>
        </p:nvSpPr>
        <p:spPr>
          <a:xfrm>
            <a:off x="638299" y="5675692"/>
            <a:ext cx="4601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1D35"/>
                </a:solidFill>
                <a:latin typeface="Univers Light" panose="020B0403020202020204" pitchFamily="34" charset="0"/>
              </a:rPr>
              <a:t>O</a:t>
            </a:r>
            <a:r>
              <a:rPr lang="en-US" sz="1800" b="0" i="0" dirty="0">
                <a:solidFill>
                  <a:srgbClr val="001D35"/>
                </a:solidFill>
                <a:effectLst/>
                <a:latin typeface="Univers Light" panose="020B0403020202020204" pitchFamily="34" charset="0"/>
              </a:rPr>
              <a:t>ne plus one is greater than two</a:t>
            </a:r>
            <a:endParaRPr lang="en-CA" sz="1800" dirty="0">
              <a:latin typeface="Univers Light" panose="020B0403020202020204" pitchFamily="34" charset="0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EA9D92-77D6-D09A-4B23-00B522EB5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622" y="1722127"/>
            <a:ext cx="5912154" cy="39689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39A1B1-C831-5A8A-91A0-8E399EF62DC7}"/>
              </a:ext>
            </a:extLst>
          </p:cNvPr>
          <p:cNvSpPr txBox="1"/>
          <p:nvPr/>
        </p:nvSpPr>
        <p:spPr>
          <a:xfrm>
            <a:off x="282039" y="1490054"/>
            <a:ext cx="7923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1D35"/>
                </a:solidFill>
                <a:latin typeface="Univers Light" panose="020B0403020202020204" pitchFamily="34" charset="0"/>
              </a:rPr>
              <a:t>~ treat1 * treat2</a:t>
            </a:r>
            <a:r>
              <a:rPr lang="en-US" sz="1800" dirty="0">
                <a:solidFill>
                  <a:srgbClr val="FF0000"/>
                </a:solidFill>
                <a:latin typeface="Univers Light" panose="020B0403020202020204" pitchFamily="34" charset="0"/>
              </a:rPr>
              <a:t> equivalent </a:t>
            </a:r>
            <a:r>
              <a:rPr lang="en-US" sz="1800" dirty="0">
                <a:solidFill>
                  <a:srgbClr val="001D35"/>
                </a:solidFill>
                <a:latin typeface="Univers Light" panose="020B0403020202020204" pitchFamily="34" charset="0"/>
              </a:rPr>
              <a:t>to ~ treat1 + treat2 + treat1:treat2</a:t>
            </a:r>
            <a:endParaRPr lang="en-CA" sz="1800" dirty="0">
              <a:latin typeface="Univers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07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60657-1651-2468-5628-53626EC56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4;g192f3904c50_0_11">
            <a:extLst>
              <a:ext uri="{FF2B5EF4-FFF2-40B4-BE49-F238E27FC236}">
                <a16:creationId xmlns:a16="http://schemas.microsoft.com/office/drawing/2014/main" id="{C0907908-BB12-F246-7D2A-F2BEB5BE62BC}"/>
              </a:ext>
            </a:extLst>
          </p:cNvPr>
          <p:cNvSpPr txBox="1"/>
          <p:nvPr/>
        </p:nvSpPr>
        <p:spPr>
          <a:xfrm>
            <a:off x="160299" y="383329"/>
            <a:ext cx="84048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3200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A group factor can represent two factors (tissue sample and cell type)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71372B-B004-319E-28C1-A129E989E202}"/>
              </a:ext>
            </a:extLst>
          </p:cNvPr>
          <p:cNvSpPr txBox="1"/>
          <p:nvPr/>
        </p:nvSpPr>
        <p:spPr>
          <a:xfrm>
            <a:off x="5653793" y="6166894"/>
            <a:ext cx="307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nivers Light" panose="020B0403020202020204" pitchFamily="34" charset="0"/>
              </a:rPr>
              <a:t>Law, C. </a:t>
            </a:r>
            <a:r>
              <a:rPr lang="en-US" i="1" dirty="0">
                <a:latin typeface="Univers Light" panose="020B0403020202020204" pitchFamily="34" charset="0"/>
              </a:rPr>
              <a:t>et al</a:t>
            </a:r>
            <a:r>
              <a:rPr lang="en-US" dirty="0">
                <a:latin typeface="Univers Light" panose="020B0403020202020204" pitchFamily="34" charset="0"/>
              </a:rPr>
              <a:t> (2020) </a:t>
            </a:r>
            <a:r>
              <a:rPr lang="en-US" i="1" dirty="0">
                <a:latin typeface="Univers Light" panose="020B0403020202020204" pitchFamily="34" charset="0"/>
              </a:rPr>
              <a:t>F1000 Research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A702416-1583-2718-774A-F8747D34E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36" y="1931905"/>
            <a:ext cx="5755592" cy="359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01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ECFE6-9FFA-E76C-96EF-70CFE0241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4;g192f3904c50_0_11">
            <a:extLst>
              <a:ext uri="{FF2B5EF4-FFF2-40B4-BE49-F238E27FC236}">
                <a16:creationId xmlns:a16="http://schemas.microsoft.com/office/drawing/2014/main" id="{6E6A5804-25F7-D88E-92FF-47B608884977}"/>
              </a:ext>
            </a:extLst>
          </p:cNvPr>
          <p:cNvSpPr txBox="1"/>
          <p:nvPr/>
        </p:nvSpPr>
        <p:spPr>
          <a:xfrm>
            <a:off x="160299" y="383329"/>
            <a:ext cx="84048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3200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A group factor can represent two factors (tissue sample and cell type)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D5AA5-EE33-D9BD-B018-9D2F78D57E72}"/>
              </a:ext>
            </a:extLst>
          </p:cNvPr>
          <p:cNvSpPr txBox="1"/>
          <p:nvPr/>
        </p:nvSpPr>
        <p:spPr>
          <a:xfrm>
            <a:off x="5653793" y="6166894"/>
            <a:ext cx="307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nivers Light" panose="020B0403020202020204" pitchFamily="34" charset="0"/>
              </a:rPr>
              <a:t>Law, C. </a:t>
            </a:r>
            <a:r>
              <a:rPr lang="en-US" i="1" dirty="0">
                <a:latin typeface="Univers Light" panose="020B0403020202020204" pitchFamily="34" charset="0"/>
              </a:rPr>
              <a:t>et al</a:t>
            </a:r>
            <a:r>
              <a:rPr lang="en-US" dirty="0">
                <a:latin typeface="Univers Light" panose="020B0403020202020204" pitchFamily="34" charset="0"/>
              </a:rPr>
              <a:t> (2020) </a:t>
            </a:r>
            <a:r>
              <a:rPr lang="en-US" i="1" dirty="0">
                <a:latin typeface="Univers Light" panose="020B0403020202020204" pitchFamily="34" charset="0"/>
              </a:rPr>
              <a:t>F1000 Research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0B6206-5FFD-EF8B-587B-6D9BFAA5F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367" y="1969492"/>
            <a:ext cx="6018663" cy="4128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F20FE5-B682-7523-24F0-3593558B506B}"/>
              </a:ext>
            </a:extLst>
          </p:cNvPr>
          <p:cNvSpPr txBox="1"/>
          <p:nvPr/>
        </p:nvSpPr>
        <p:spPr>
          <a:xfrm>
            <a:off x="610095" y="1600160"/>
            <a:ext cx="7923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1D35"/>
                </a:solidFill>
                <a:latin typeface="Univers Light" panose="020B0403020202020204" pitchFamily="34" charset="0"/>
              </a:rPr>
              <a:t>~ 0 + group</a:t>
            </a:r>
            <a:endParaRPr lang="en-CA" sz="1800" dirty="0">
              <a:latin typeface="Univers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21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92f3904c50_0_26"/>
          <p:cNvSpPr txBox="1"/>
          <p:nvPr/>
        </p:nvSpPr>
        <p:spPr>
          <a:xfrm>
            <a:off x="700400" y="2407600"/>
            <a:ext cx="58659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lang="en-CA" sz="4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Hands-on 1</a:t>
            </a:r>
            <a:endParaRPr sz="4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g192f3904c50_0_26" descr="Programmer femal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6695" y="1034391"/>
            <a:ext cx="3863009" cy="3863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92f3904c50_0_11"/>
          <p:cNvSpPr txBox="1"/>
          <p:nvPr/>
        </p:nvSpPr>
        <p:spPr>
          <a:xfrm>
            <a:off x="279052" y="1307912"/>
            <a:ext cx="8404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CA" sz="2800" b="0" i="0" u="none" strike="noStrike" cap="none" dirty="0">
                <a:solidFill>
                  <a:srgbClr val="E06666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Part </a:t>
            </a:r>
            <a:r>
              <a:rPr lang="en-CA" sz="2800" dirty="0">
                <a:solidFill>
                  <a:srgbClr val="E06666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2</a:t>
            </a:r>
            <a:r>
              <a:rPr lang="en-CA" sz="2800" b="0" i="0" u="none" strike="noStrike" cap="none" dirty="0">
                <a:solidFill>
                  <a:srgbClr val="E06666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: </a:t>
            </a:r>
            <a:r>
              <a:rPr lang="en-CA" sz="2800" i="0" u="none" strike="noStrike" cap="none" dirty="0">
                <a:solidFill>
                  <a:schemeClr val="tx1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GSEA and ORA</a:t>
            </a:r>
            <a:endParaRPr sz="2800" i="0" u="none" strike="noStrike" cap="none" dirty="0">
              <a:solidFill>
                <a:schemeClr val="tx1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BA58-70E3-DA48-94E4-104FFE19F81C}"/>
              </a:ext>
            </a:extLst>
          </p:cNvPr>
          <p:cNvSpPr txBox="1"/>
          <p:nvPr/>
        </p:nvSpPr>
        <p:spPr>
          <a:xfrm>
            <a:off x="512064" y="2351984"/>
            <a:ext cx="434926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Univers Light" panose="020B0403020202020204" pitchFamily="34" charset="0"/>
              </a:rPr>
              <a:t>Statistical concepts used in GSEA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Statistical concepts used in ORA</a:t>
            </a:r>
          </a:p>
          <a:p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When to use GSEA or ORA?</a:t>
            </a:r>
          </a:p>
          <a:p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Hands-on activity 2</a:t>
            </a:r>
          </a:p>
        </p:txBody>
      </p:sp>
    </p:spTree>
    <p:extLst>
      <p:ext uri="{BB962C8B-B14F-4D97-AF65-F5344CB8AC3E}">
        <p14:creationId xmlns:p14="http://schemas.microsoft.com/office/powerpoint/2010/main" val="1808002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5B08E-2E0C-5E04-848B-C3099B8C0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4;g192f3904c50_0_11">
            <a:extLst>
              <a:ext uri="{FF2B5EF4-FFF2-40B4-BE49-F238E27FC236}">
                <a16:creationId xmlns:a16="http://schemas.microsoft.com/office/drawing/2014/main" id="{C7F7C747-B9DF-1309-097F-DFA4C41B953F}"/>
              </a:ext>
            </a:extLst>
          </p:cNvPr>
          <p:cNvSpPr txBox="1"/>
          <p:nvPr/>
        </p:nvSpPr>
        <p:spPr>
          <a:xfrm>
            <a:off x="160299" y="383329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3200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Gene Set Enrichment Analysis (GSEA)</a:t>
            </a:r>
          </a:p>
        </p:txBody>
      </p:sp>
      <p:pic>
        <p:nvPicPr>
          <p:cNvPr id="4" name="Picture 3" descr="A diagram of a gene set&#10;&#10;AI-generated content may be incorrect.">
            <a:extLst>
              <a:ext uri="{FF2B5EF4-FFF2-40B4-BE49-F238E27FC236}">
                <a16:creationId xmlns:a16="http://schemas.microsoft.com/office/drawing/2014/main" id="{DA2664F5-95FE-346E-08E8-5BCAC3760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48" y="1533933"/>
            <a:ext cx="7014474" cy="3790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5CAD25-BD24-DC3C-2259-CFC11FC13C0B}"/>
              </a:ext>
            </a:extLst>
          </p:cNvPr>
          <p:cNvSpPr txBox="1"/>
          <p:nvPr/>
        </p:nvSpPr>
        <p:spPr>
          <a:xfrm>
            <a:off x="5653793" y="6166894"/>
            <a:ext cx="2941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nivers Light" panose="020B0403020202020204" pitchFamily="34" charset="0"/>
              </a:rPr>
              <a:t>Subramanian, A. </a:t>
            </a:r>
            <a:r>
              <a:rPr lang="en-US" i="1" dirty="0">
                <a:latin typeface="Univers Light" panose="020B0403020202020204" pitchFamily="34" charset="0"/>
              </a:rPr>
              <a:t>et al</a:t>
            </a:r>
            <a:r>
              <a:rPr lang="en-US" dirty="0">
                <a:latin typeface="Univers Light" panose="020B0403020202020204" pitchFamily="34" charset="0"/>
              </a:rPr>
              <a:t> (2005) </a:t>
            </a:r>
            <a:r>
              <a:rPr lang="en-US" i="1" dirty="0">
                <a:latin typeface="Univers Light" panose="020B0403020202020204" pitchFamily="34" charset="0"/>
              </a:rPr>
              <a:t>PNAS</a:t>
            </a:r>
          </a:p>
        </p:txBody>
      </p:sp>
    </p:spTree>
    <p:extLst>
      <p:ext uri="{BB962C8B-B14F-4D97-AF65-F5344CB8AC3E}">
        <p14:creationId xmlns:p14="http://schemas.microsoft.com/office/powerpoint/2010/main" val="3244961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>
          <a:extLst>
            <a:ext uri="{FF2B5EF4-FFF2-40B4-BE49-F238E27FC236}">
              <a16:creationId xmlns:a16="http://schemas.microsoft.com/office/drawing/2014/main" id="{C7A7DC67-ABE9-5474-D5D9-7BE4320D4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92f3904c50_0_11">
            <a:extLst>
              <a:ext uri="{FF2B5EF4-FFF2-40B4-BE49-F238E27FC236}">
                <a16:creationId xmlns:a16="http://schemas.microsoft.com/office/drawing/2014/main" id="{6E0FDEF1-60BB-919B-290B-DE348A1C6C4C}"/>
              </a:ext>
            </a:extLst>
          </p:cNvPr>
          <p:cNvSpPr txBox="1"/>
          <p:nvPr/>
        </p:nvSpPr>
        <p:spPr>
          <a:xfrm>
            <a:off x="279052" y="1307912"/>
            <a:ext cx="8404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CA" sz="2800" b="0" i="0" u="none" strike="noStrike" cap="none" dirty="0">
                <a:solidFill>
                  <a:srgbClr val="E06666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Part </a:t>
            </a:r>
            <a:r>
              <a:rPr lang="en-CA" sz="2800" dirty="0">
                <a:solidFill>
                  <a:srgbClr val="E06666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2</a:t>
            </a:r>
            <a:r>
              <a:rPr lang="en-CA" sz="2800" b="0" i="0" u="none" strike="noStrike" cap="none" dirty="0">
                <a:solidFill>
                  <a:srgbClr val="E06666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: </a:t>
            </a:r>
            <a:r>
              <a:rPr lang="en-CA" sz="2800" i="0" u="none" strike="noStrike" cap="none" dirty="0">
                <a:solidFill>
                  <a:schemeClr val="tx1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GSEA and ORA</a:t>
            </a:r>
            <a:endParaRPr sz="2800" i="0" u="none" strike="noStrike" cap="none" dirty="0">
              <a:solidFill>
                <a:schemeClr val="tx1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1AD5FD-0517-9867-054A-A9800D6C87BC}"/>
              </a:ext>
            </a:extLst>
          </p:cNvPr>
          <p:cNvSpPr txBox="1"/>
          <p:nvPr/>
        </p:nvSpPr>
        <p:spPr>
          <a:xfrm>
            <a:off x="512064" y="2351984"/>
            <a:ext cx="434926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Statistical concepts used in GSEA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Univers Light" panose="020B0403020202020204" pitchFamily="34" charset="0"/>
              </a:rPr>
              <a:t>Statistical concepts used in ORA</a:t>
            </a:r>
          </a:p>
          <a:p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When to use GSEA or ORA?</a:t>
            </a:r>
          </a:p>
          <a:p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Hands-on activity 2</a:t>
            </a:r>
          </a:p>
        </p:txBody>
      </p:sp>
    </p:spTree>
    <p:extLst>
      <p:ext uri="{BB962C8B-B14F-4D97-AF65-F5344CB8AC3E}">
        <p14:creationId xmlns:p14="http://schemas.microsoft.com/office/powerpoint/2010/main" val="2738749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D60F5-A238-40B9-AEF7-48394F156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4;g192f3904c50_0_11">
            <a:extLst>
              <a:ext uri="{FF2B5EF4-FFF2-40B4-BE49-F238E27FC236}">
                <a16:creationId xmlns:a16="http://schemas.microsoft.com/office/drawing/2014/main" id="{9E6C56A5-721E-0349-CE6A-C29A2ED1A65B}"/>
              </a:ext>
            </a:extLst>
          </p:cNvPr>
          <p:cNvSpPr txBox="1"/>
          <p:nvPr/>
        </p:nvSpPr>
        <p:spPr>
          <a:xfrm>
            <a:off x="160299" y="383329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3200" dirty="0" err="1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Enrichr</a:t>
            </a:r>
            <a:endParaRPr lang="en-CA" sz="3200" dirty="0"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pic>
        <p:nvPicPr>
          <p:cNvPr id="5" name="Picture 4" descr="A black and red text&#10;&#10;AI-generated content may be incorrect.">
            <a:extLst>
              <a:ext uri="{FF2B5EF4-FFF2-40B4-BE49-F238E27FC236}">
                <a16:creationId xmlns:a16="http://schemas.microsoft.com/office/drawing/2014/main" id="{635281F8-B714-62F0-C77A-54AA7A1FC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843" y="912854"/>
            <a:ext cx="3778444" cy="768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0A3081-5C0A-9930-D680-E1E9D3A1234A}"/>
              </a:ext>
            </a:extLst>
          </p:cNvPr>
          <p:cNvSpPr txBox="1"/>
          <p:nvPr/>
        </p:nvSpPr>
        <p:spPr>
          <a:xfrm>
            <a:off x="6348499" y="4055740"/>
            <a:ext cx="3270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1D35"/>
                </a:solidFill>
                <a:latin typeface="Univers Light" panose="020B0403020202020204" pitchFamily="34" charset="0"/>
              </a:rPr>
              <a:t>P-value comes from a hypergeometric test</a:t>
            </a:r>
            <a:endParaRPr lang="en-CA" sz="1800" dirty="0">
              <a:latin typeface="Univers Light" panose="020B04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012CFE-0659-2987-6C1F-6FED347E93DD}"/>
              </a:ext>
            </a:extLst>
          </p:cNvPr>
          <p:cNvSpPr txBox="1"/>
          <p:nvPr/>
        </p:nvSpPr>
        <p:spPr>
          <a:xfrm>
            <a:off x="5653793" y="6166894"/>
            <a:ext cx="3451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nivers Light" panose="020B0403020202020204" pitchFamily="34" charset="0"/>
              </a:rPr>
              <a:t>Chen E. </a:t>
            </a:r>
            <a:r>
              <a:rPr lang="en-US" i="1" dirty="0">
                <a:latin typeface="Univers Light" panose="020B0403020202020204" pitchFamily="34" charset="0"/>
              </a:rPr>
              <a:t>et al</a:t>
            </a:r>
            <a:r>
              <a:rPr lang="en-US" dirty="0">
                <a:latin typeface="Univers Light" panose="020B0403020202020204" pitchFamily="34" charset="0"/>
              </a:rPr>
              <a:t> (2013) </a:t>
            </a:r>
            <a:r>
              <a:rPr lang="en-US" i="1" dirty="0">
                <a:latin typeface="Univers Light" panose="020B0403020202020204" pitchFamily="34" charset="0"/>
              </a:rPr>
              <a:t>BMC Bioinformatics</a:t>
            </a:r>
          </a:p>
        </p:txBody>
      </p:sp>
      <p:pic>
        <p:nvPicPr>
          <p:cNvPr id="11" name="Picture 10" descr="A mathematical symbols and symbols&#10;&#10;AI-generated content may be incorrect.">
            <a:extLst>
              <a:ext uri="{FF2B5EF4-FFF2-40B4-BE49-F238E27FC236}">
                <a16:creationId xmlns:a16="http://schemas.microsoft.com/office/drawing/2014/main" id="{4F965D97-FD10-1A32-DD1F-82C072C1F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793" y="4706920"/>
            <a:ext cx="3036976" cy="12094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902D0D-06B4-57D3-CF47-76DD1B3A8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792" y="1807745"/>
            <a:ext cx="6424006" cy="1909232"/>
          </a:xfrm>
          <a:prstGeom prst="rect">
            <a:avLst/>
          </a:prstGeom>
        </p:spPr>
      </p:pic>
      <p:pic>
        <p:nvPicPr>
          <p:cNvPr id="17" name="Picture 16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D765D25C-A70D-1D33-614C-6FC0CD7B0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40" y="4141356"/>
            <a:ext cx="5171722" cy="137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36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9353f05b57_0_387"/>
          <p:cNvSpPr txBox="1"/>
          <p:nvPr/>
        </p:nvSpPr>
        <p:spPr>
          <a:xfrm>
            <a:off x="304275" y="1412586"/>
            <a:ext cx="72084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CA" sz="3200" b="0" i="0" u="none" strike="noStrike" cap="none" dirty="0">
                <a:solidFill>
                  <a:srgbClr val="000000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Calibri"/>
              </a:rPr>
              <a:t>Outline: </a:t>
            </a:r>
            <a:endParaRPr sz="3200" b="0" i="0" u="none" strike="noStrike" cap="none" dirty="0">
              <a:solidFill>
                <a:srgbClr val="000000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  <a:sym typeface="Calibri"/>
            </a:endParaRPr>
          </a:p>
        </p:txBody>
      </p:sp>
      <p:sp>
        <p:nvSpPr>
          <p:cNvPr id="111" name="Google Shape;111;g19353f05b57_0_387"/>
          <p:cNvSpPr/>
          <p:nvPr/>
        </p:nvSpPr>
        <p:spPr>
          <a:xfrm>
            <a:off x="657250" y="2273683"/>
            <a:ext cx="528600" cy="5001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CA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19353f05b57_0_387"/>
          <p:cNvSpPr txBox="1"/>
          <p:nvPr/>
        </p:nvSpPr>
        <p:spPr>
          <a:xfrm>
            <a:off x="1285875" y="2300533"/>
            <a:ext cx="52452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CA" sz="2400" b="0" i="0" u="none" strike="noStrike" cap="none" dirty="0">
                <a:solidFill>
                  <a:srgbClr val="000000"/>
                </a:solidFill>
                <a:latin typeface="Univers Light" panose="020B0403020202020204" pitchFamily="34" charset="0"/>
                <a:sym typeface="Arial"/>
              </a:rPr>
              <a:t>Differential expression using DESeq2</a:t>
            </a:r>
            <a:endParaRPr sz="2400" b="0" i="0" u="none" strike="noStrike" cap="none" dirty="0">
              <a:solidFill>
                <a:srgbClr val="000000"/>
              </a:solidFill>
              <a:latin typeface="Univers Light" panose="020B0403020202020204" pitchFamily="34" charset="0"/>
              <a:sym typeface="Arial"/>
            </a:endParaRPr>
          </a:p>
        </p:txBody>
      </p:sp>
      <p:sp>
        <p:nvSpPr>
          <p:cNvPr id="121" name="Google Shape;121;g19353f05b57_0_387"/>
          <p:cNvSpPr/>
          <p:nvPr/>
        </p:nvSpPr>
        <p:spPr>
          <a:xfrm>
            <a:off x="657250" y="3321241"/>
            <a:ext cx="528600" cy="500100"/>
          </a:xfrm>
          <a:prstGeom prst="ellipse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CA" sz="1800" b="1" dirty="0"/>
              <a:t>2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19353f05b57_0_387"/>
          <p:cNvSpPr txBox="1"/>
          <p:nvPr/>
        </p:nvSpPr>
        <p:spPr>
          <a:xfrm>
            <a:off x="1285875" y="3348091"/>
            <a:ext cx="52452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CA" sz="2400" b="0" i="0" u="none" strike="noStrike" cap="none" dirty="0">
                <a:solidFill>
                  <a:srgbClr val="000000"/>
                </a:solidFill>
                <a:latin typeface="Univers Light" panose="020B0403020202020204" pitchFamily="34" charset="0"/>
                <a:sym typeface="Arial"/>
              </a:rPr>
              <a:t>GSEA and ORA</a:t>
            </a:r>
            <a:endParaRPr sz="2400" b="0" i="0" u="none" strike="noStrike" cap="none" dirty="0">
              <a:solidFill>
                <a:srgbClr val="000000"/>
              </a:solidFill>
              <a:latin typeface="Univers Light" panose="020B0403020202020204" pitchFamily="34" charset="0"/>
              <a:sym typeface="Arial"/>
            </a:endParaRPr>
          </a:p>
        </p:txBody>
      </p:sp>
      <p:sp>
        <p:nvSpPr>
          <p:cNvPr id="15" name="Google Shape;121;g19353f05b57_0_387">
            <a:extLst>
              <a:ext uri="{FF2B5EF4-FFF2-40B4-BE49-F238E27FC236}">
                <a16:creationId xmlns:a16="http://schemas.microsoft.com/office/drawing/2014/main" id="{1328640D-D9FF-7A42-A8CB-3C519002A34E}"/>
              </a:ext>
            </a:extLst>
          </p:cNvPr>
          <p:cNvSpPr/>
          <p:nvPr/>
        </p:nvSpPr>
        <p:spPr>
          <a:xfrm>
            <a:off x="663346" y="4424617"/>
            <a:ext cx="528600" cy="500100"/>
          </a:xfrm>
          <a:prstGeom prst="ellipse">
            <a:avLst/>
          </a:prstGeom>
          <a:solidFill>
            <a:srgbClr val="6921C9">
              <a:alpha val="52157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CA" sz="1800" b="1" dirty="0">
                <a:solidFill>
                  <a:schemeClr val="tx1"/>
                </a:solidFill>
              </a:rPr>
              <a:t>3</a:t>
            </a:r>
            <a:endParaRPr sz="1800" b="1" i="0" u="none" strike="noStrike" cap="none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16" name="Google Shape;122;g19353f05b57_0_387">
            <a:extLst>
              <a:ext uri="{FF2B5EF4-FFF2-40B4-BE49-F238E27FC236}">
                <a16:creationId xmlns:a16="http://schemas.microsoft.com/office/drawing/2014/main" id="{7DE81327-07F1-EB4D-B068-23E42305AEF5}"/>
              </a:ext>
            </a:extLst>
          </p:cNvPr>
          <p:cNvSpPr txBox="1"/>
          <p:nvPr/>
        </p:nvSpPr>
        <p:spPr>
          <a:xfrm>
            <a:off x="1291971" y="4451467"/>
            <a:ext cx="52452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CA" sz="2400" b="0" i="0" u="none" strike="noStrike" cap="none" dirty="0">
                <a:solidFill>
                  <a:srgbClr val="000000"/>
                </a:solidFill>
                <a:latin typeface="Univers Light" panose="020B0403020202020204" pitchFamily="34" charset="0"/>
                <a:sym typeface="Arial"/>
              </a:rPr>
              <a:t>Concluding remarks</a:t>
            </a:r>
            <a:endParaRPr sz="2400" b="0" i="0" u="none" strike="noStrike" cap="none" dirty="0">
              <a:solidFill>
                <a:srgbClr val="000000"/>
              </a:solidFill>
              <a:latin typeface="Univers Light" panose="020B040302020202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>
          <a:extLst>
            <a:ext uri="{FF2B5EF4-FFF2-40B4-BE49-F238E27FC236}">
              <a16:creationId xmlns:a16="http://schemas.microsoft.com/office/drawing/2014/main" id="{DF89EB41-B371-99CE-2B7B-07DA7C106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92f3904c50_0_11">
            <a:extLst>
              <a:ext uri="{FF2B5EF4-FFF2-40B4-BE49-F238E27FC236}">
                <a16:creationId xmlns:a16="http://schemas.microsoft.com/office/drawing/2014/main" id="{D97A9FD5-8EE8-362E-68E9-BD7021A88C6C}"/>
              </a:ext>
            </a:extLst>
          </p:cNvPr>
          <p:cNvSpPr txBox="1"/>
          <p:nvPr/>
        </p:nvSpPr>
        <p:spPr>
          <a:xfrm>
            <a:off x="279052" y="1307912"/>
            <a:ext cx="8404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CA" sz="2800" b="0" i="0" u="none" strike="noStrike" cap="none" dirty="0">
                <a:solidFill>
                  <a:srgbClr val="E06666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Part </a:t>
            </a:r>
            <a:r>
              <a:rPr lang="en-CA" sz="2800" dirty="0">
                <a:solidFill>
                  <a:srgbClr val="E06666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2</a:t>
            </a:r>
            <a:r>
              <a:rPr lang="en-CA" sz="2800" b="0" i="0" u="none" strike="noStrike" cap="none" dirty="0">
                <a:solidFill>
                  <a:srgbClr val="E06666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: </a:t>
            </a:r>
            <a:r>
              <a:rPr lang="en-CA" sz="2800" i="0" u="none" strike="noStrike" cap="none" dirty="0">
                <a:solidFill>
                  <a:schemeClr val="tx1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GSEA and ORA</a:t>
            </a:r>
            <a:endParaRPr sz="2800" i="0" u="none" strike="noStrike" cap="none" dirty="0">
              <a:solidFill>
                <a:schemeClr val="tx1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BA92-1ABC-8311-7661-FD2465C10D65}"/>
              </a:ext>
            </a:extLst>
          </p:cNvPr>
          <p:cNvSpPr txBox="1"/>
          <p:nvPr/>
        </p:nvSpPr>
        <p:spPr>
          <a:xfrm>
            <a:off x="512064" y="2351984"/>
            <a:ext cx="434926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Statistical concepts used in GSEA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Statistical concepts used in ORA</a:t>
            </a:r>
          </a:p>
          <a:p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Univers Light" panose="020B0403020202020204" pitchFamily="34" charset="0"/>
              </a:rPr>
              <a:t>When to use GSEA or ORA?</a:t>
            </a:r>
          </a:p>
          <a:p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Hands-on activity 2</a:t>
            </a:r>
          </a:p>
        </p:txBody>
      </p:sp>
    </p:spTree>
    <p:extLst>
      <p:ext uri="{BB962C8B-B14F-4D97-AF65-F5344CB8AC3E}">
        <p14:creationId xmlns:p14="http://schemas.microsoft.com/office/powerpoint/2010/main" val="2606957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A3A90-5075-21E3-3F9F-1F5B61574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4;g192f3904c50_0_11">
            <a:extLst>
              <a:ext uri="{FF2B5EF4-FFF2-40B4-BE49-F238E27FC236}">
                <a16:creationId xmlns:a16="http://schemas.microsoft.com/office/drawing/2014/main" id="{D93DD75B-CA7D-E9FB-C84A-0D379700149C}"/>
              </a:ext>
            </a:extLst>
          </p:cNvPr>
          <p:cNvSpPr txBox="1"/>
          <p:nvPr/>
        </p:nvSpPr>
        <p:spPr>
          <a:xfrm>
            <a:off x="160299" y="383329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3200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When to use GSEA or ORA?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BC4ACAA-E2D0-656D-18B6-A46AA8451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918542"/>
              </p:ext>
            </p:extLst>
          </p:nvPr>
        </p:nvGraphicFramePr>
        <p:xfrm>
          <a:off x="505002" y="1524693"/>
          <a:ext cx="7715394" cy="218636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71798">
                  <a:extLst>
                    <a:ext uri="{9D8B030D-6E8A-4147-A177-3AD203B41FA5}">
                      <a16:colId xmlns:a16="http://schemas.microsoft.com/office/drawing/2014/main" val="1379778557"/>
                    </a:ext>
                  </a:extLst>
                </a:gridCol>
                <a:gridCol w="2571798">
                  <a:extLst>
                    <a:ext uri="{9D8B030D-6E8A-4147-A177-3AD203B41FA5}">
                      <a16:colId xmlns:a16="http://schemas.microsoft.com/office/drawing/2014/main" val="3718417754"/>
                    </a:ext>
                  </a:extLst>
                </a:gridCol>
                <a:gridCol w="2571798">
                  <a:extLst>
                    <a:ext uri="{9D8B030D-6E8A-4147-A177-3AD203B41FA5}">
                      <a16:colId xmlns:a16="http://schemas.microsoft.com/office/drawing/2014/main" val="4191308162"/>
                    </a:ext>
                  </a:extLst>
                </a:gridCol>
              </a:tblGrid>
              <a:tr h="376005">
                <a:tc>
                  <a:txBody>
                    <a:bodyPr/>
                    <a:lstStyle/>
                    <a:p>
                      <a:endParaRPr lang="en-US" sz="1600" dirty="0">
                        <a:latin typeface="Univers Light" panose="020B04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GSEA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ORA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972648"/>
                  </a:ext>
                </a:extLst>
              </a:tr>
              <a:tr h="61562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Ranked list of all genes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Significant gene list + 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24070"/>
                  </a:ext>
                </a:extLst>
              </a:tr>
              <a:tr h="44059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Test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Hypergeometric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Running-sum enrichment score + permutation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83159"/>
                  </a:ext>
                </a:extLst>
              </a:tr>
              <a:tr h="61562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Uses cutoff?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Yes (DE)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6283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8D00F3D-8A16-ED7B-A9C4-3F557DAE8761}"/>
              </a:ext>
            </a:extLst>
          </p:cNvPr>
          <p:cNvSpPr txBox="1"/>
          <p:nvPr/>
        </p:nvSpPr>
        <p:spPr>
          <a:xfrm>
            <a:off x="294483" y="4132978"/>
            <a:ext cx="85550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1D35"/>
                </a:solidFill>
                <a:latin typeface="Univers Light" panose="020B0403020202020204" pitchFamily="34" charset="0"/>
              </a:rPr>
              <a:t>ORA asks: Are my DE genes enriched in this pathway?</a:t>
            </a:r>
          </a:p>
          <a:p>
            <a:endParaRPr lang="en-US" sz="1800" dirty="0">
              <a:solidFill>
                <a:srgbClr val="001D35"/>
              </a:solidFill>
              <a:latin typeface="Univers Light" panose="020B0403020202020204" pitchFamily="34" charset="0"/>
            </a:endParaRPr>
          </a:p>
          <a:p>
            <a:r>
              <a:rPr lang="en-US" sz="1800" dirty="0">
                <a:solidFill>
                  <a:srgbClr val="001D35"/>
                </a:solidFill>
                <a:latin typeface="Univers Light" panose="020B0403020202020204" pitchFamily="34" charset="0"/>
              </a:rPr>
              <a:t>GSEA asks: Are genes from this pathway enriched towards the top or bottom of the ranked list?</a:t>
            </a:r>
            <a:endParaRPr lang="en-CA" sz="1800" dirty="0">
              <a:latin typeface="Univers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0624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92f3904c50_0_26"/>
          <p:cNvSpPr txBox="1"/>
          <p:nvPr/>
        </p:nvSpPr>
        <p:spPr>
          <a:xfrm>
            <a:off x="700400" y="2407600"/>
            <a:ext cx="58659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lang="en-CA" sz="4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Hands-on 2</a:t>
            </a:r>
            <a:endParaRPr sz="4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g192f3904c50_0_26" descr="Programmer femal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6695" y="1034391"/>
            <a:ext cx="3863009" cy="3863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8592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>
          <a:extLst>
            <a:ext uri="{FF2B5EF4-FFF2-40B4-BE49-F238E27FC236}">
              <a16:creationId xmlns:a16="http://schemas.microsoft.com/office/drawing/2014/main" id="{2334570D-7938-367D-833E-098435DD3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92f3904c50_0_11">
            <a:extLst>
              <a:ext uri="{FF2B5EF4-FFF2-40B4-BE49-F238E27FC236}">
                <a16:creationId xmlns:a16="http://schemas.microsoft.com/office/drawing/2014/main" id="{9F1F5C5D-AE02-4278-1D07-9765B8B19C2E}"/>
              </a:ext>
            </a:extLst>
          </p:cNvPr>
          <p:cNvSpPr txBox="1"/>
          <p:nvPr/>
        </p:nvSpPr>
        <p:spPr>
          <a:xfrm>
            <a:off x="279052" y="1307912"/>
            <a:ext cx="8404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CA" sz="2800" b="0" i="0" u="none" strike="noStrike" cap="none" dirty="0">
                <a:solidFill>
                  <a:srgbClr val="E06666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Part 3: </a:t>
            </a:r>
            <a:r>
              <a:rPr lang="en-CA" sz="2800" i="0" u="none" strike="noStrike" cap="none" dirty="0">
                <a:solidFill>
                  <a:schemeClr val="tx1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Concluding remarks</a:t>
            </a:r>
            <a:endParaRPr sz="2800" i="0" u="none" strike="noStrike" cap="none" dirty="0">
              <a:solidFill>
                <a:schemeClr val="tx1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4FE091-59A5-E8E0-4CCB-F750C4B6DD01}"/>
              </a:ext>
            </a:extLst>
          </p:cNvPr>
          <p:cNvSpPr txBox="1"/>
          <p:nvPr/>
        </p:nvSpPr>
        <p:spPr>
          <a:xfrm>
            <a:off x="504684" y="2266020"/>
            <a:ext cx="761803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1D35"/>
                </a:solidFill>
                <a:latin typeface="Univers Light" panose="020B0403020202020204" pitchFamily="34" charset="0"/>
              </a:rPr>
              <a:t>Now you are ready to:</a:t>
            </a:r>
          </a:p>
          <a:p>
            <a:endParaRPr lang="en-US" sz="2000" dirty="0">
              <a:solidFill>
                <a:srgbClr val="001D35"/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1D35"/>
                </a:solidFill>
                <a:latin typeface="Univers Light" panose="020B0403020202020204" pitchFamily="34" charset="0"/>
              </a:rPr>
              <a:t>Perform a standard </a:t>
            </a:r>
            <a:r>
              <a:rPr lang="en-US" sz="2000" b="1" dirty="0">
                <a:solidFill>
                  <a:srgbClr val="001D35"/>
                </a:solidFill>
                <a:latin typeface="Univers Light" panose="020B0403020202020204" pitchFamily="34" charset="0"/>
              </a:rPr>
              <a:t>DGE</a:t>
            </a:r>
            <a:r>
              <a:rPr lang="en-US" sz="2000" dirty="0">
                <a:solidFill>
                  <a:srgbClr val="001D35"/>
                </a:solidFill>
                <a:latin typeface="Univers Light" panose="020B0403020202020204" pitchFamily="34" charset="0"/>
              </a:rPr>
              <a:t>, </a:t>
            </a:r>
            <a:r>
              <a:rPr lang="en-US" sz="2000" b="1" dirty="0">
                <a:solidFill>
                  <a:srgbClr val="001D35"/>
                </a:solidFill>
                <a:latin typeface="Univers Light" panose="020B0403020202020204" pitchFamily="34" charset="0"/>
              </a:rPr>
              <a:t>GSEA</a:t>
            </a:r>
            <a:r>
              <a:rPr lang="en-US" sz="2000" dirty="0">
                <a:solidFill>
                  <a:srgbClr val="001D35"/>
                </a:solidFill>
                <a:latin typeface="Univers Light" panose="020B0403020202020204" pitchFamily="34" charset="0"/>
              </a:rPr>
              <a:t> and </a:t>
            </a:r>
            <a:r>
              <a:rPr lang="en-US" sz="2000" b="1" dirty="0">
                <a:solidFill>
                  <a:srgbClr val="001D35"/>
                </a:solidFill>
                <a:latin typeface="Univers Light" panose="020B0403020202020204" pitchFamily="34" charset="0"/>
              </a:rPr>
              <a:t>ORA </a:t>
            </a:r>
            <a:r>
              <a:rPr lang="en-US" sz="2000" dirty="0">
                <a:solidFill>
                  <a:srgbClr val="001D35"/>
                </a:solidFill>
                <a:latin typeface="Univers Light" panose="020B0403020202020204" pitchFamily="34" charset="0"/>
              </a:rPr>
              <a:t>analyses</a:t>
            </a:r>
            <a:endParaRPr lang="en-US" sz="2000" b="1" dirty="0">
              <a:solidFill>
                <a:srgbClr val="001D35"/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1D35"/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1D35"/>
                </a:solidFill>
                <a:latin typeface="Univers Light" panose="020B0403020202020204" pitchFamily="34" charset="0"/>
              </a:rPr>
              <a:t>Modify design matrices to address biological questions</a:t>
            </a:r>
          </a:p>
          <a:p>
            <a:endParaRPr lang="en-US" sz="2000" dirty="0">
              <a:solidFill>
                <a:srgbClr val="001D35"/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1D35"/>
                </a:solidFill>
                <a:latin typeface="Univers Light" panose="020B0403020202020204" pitchFamily="34" charset="0"/>
              </a:rPr>
              <a:t>Choose between GSEA and ORA depending on the question at hand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1D35"/>
              </a:solidFill>
              <a:latin typeface="Univers Light" panose="020B0403020202020204" pitchFamily="34" charset="0"/>
            </a:endParaRPr>
          </a:p>
          <a:p>
            <a:endParaRPr lang="en-CA" sz="2000" dirty="0">
              <a:latin typeface="Univers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09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g19442820507_0_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4729" y="1349168"/>
            <a:ext cx="3869671" cy="1506492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g19442820507_0_159"/>
          <p:cNvSpPr txBox="1"/>
          <p:nvPr/>
        </p:nvSpPr>
        <p:spPr>
          <a:xfrm>
            <a:off x="274597" y="1642463"/>
            <a:ext cx="8404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CA" sz="2800" b="0" i="0" u="none" strike="noStrike" cap="none" dirty="0">
                <a:solidFill>
                  <a:srgbClr val="000000"/>
                </a:solidFill>
                <a:latin typeface="Univers Light" panose="020B0403020202020204" pitchFamily="34" charset="0"/>
                <a:sym typeface="Arial"/>
              </a:rPr>
              <a:t>Thanks for your attention!</a:t>
            </a:r>
            <a:endParaRPr sz="2800" b="0" i="0" u="none" strike="noStrike" cap="none" dirty="0">
              <a:solidFill>
                <a:srgbClr val="000000"/>
              </a:solidFill>
              <a:latin typeface="Univers Light" panose="020B0403020202020204" pitchFamily="34" charset="0"/>
              <a:sym typeface="Arial"/>
            </a:endParaRPr>
          </a:p>
        </p:txBody>
      </p:sp>
      <p:sp>
        <p:nvSpPr>
          <p:cNvPr id="766" name="Google Shape;766;g19442820507_0_159"/>
          <p:cNvSpPr txBox="1"/>
          <p:nvPr/>
        </p:nvSpPr>
        <p:spPr>
          <a:xfrm>
            <a:off x="487975" y="3148955"/>
            <a:ext cx="84048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CA" sz="3200" b="0" i="0" u="none" strike="noStrike" cap="none" dirty="0">
                <a:solidFill>
                  <a:srgbClr val="000000"/>
                </a:solidFill>
                <a:latin typeface="Univers Light" panose="020B0403020202020204" pitchFamily="34" charset="0"/>
                <a:sym typeface="Arial"/>
              </a:rPr>
              <a:t>Keep an eye for the workshops offered by the </a:t>
            </a:r>
            <a:r>
              <a:rPr lang="en-CA" sz="3200" b="0" i="0" u="none" strike="noStrike" cap="none" dirty="0" err="1">
                <a:solidFill>
                  <a:srgbClr val="000000"/>
                </a:solidFill>
                <a:latin typeface="Univers Light" panose="020B0403020202020204" pitchFamily="34" charset="0"/>
                <a:sym typeface="Arial"/>
              </a:rPr>
              <a:t>MiCM</a:t>
            </a:r>
            <a:r>
              <a:rPr lang="en-CA" sz="3200" b="0" i="0" u="none" strike="noStrike" cap="none" dirty="0">
                <a:solidFill>
                  <a:srgbClr val="000000"/>
                </a:solidFill>
                <a:latin typeface="Univers Light" panose="020B0403020202020204" pitchFamily="34" charset="0"/>
                <a:sym typeface="Arial"/>
              </a:rPr>
              <a:t>!</a:t>
            </a:r>
            <a:endParaRPr sz="3200" b="0" i="0" u="none" strike="noStrike" cap="none" dirty="0">
              <a:solidFill>
                <a:srgbClr val="000000"/>
              </a:solidFill>
              <a:latin typeface="Univers Light" panose="020B0403020202020204" pitchFamily="34" charset="0"/>
              <a:sym typeface="Arial"/>
            </a:endParaRPr>
          </a:p>
        </p:txBody>
      </p:sp>
      <p:sp>
        <p:nvSpPr>
          <p:cNvPr id="767" name="Google Shape;767;g19442820507_0_159"/>
          <p:cNvSpPr txBox="1"/>
          <p:nvPr/>
        </p:nvSpPr>
        <p:spPr>
          <a:xfrm>
            <a:off x="487975" y="4907775"/>
            <a:ext cx="8404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CA" sz="2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info-micm@mcgill.ca</a:t>
            </a:r>
            <a:r>
              <a:rPr lang="en-CA" sz="2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CA" sz="2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https://www.mcgill.ca/micm/</a:t>
            </a:r>
            <a:r>
              <a:rPr lang="en-CA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74;g192f3904c50_0_11">
            <a:extLst>
              <a:ext uri="{FF2B5EF4-FFF2-40B4-BE49-F238E27FC236}">
                <a16:creationId xmlns:a16="http://schemas.microsoft.com/office/drawing/2014/main" id="{2FF74056-E887-53F0-9881-E50597E2CD62}"/>
              </a:ext>
            </a:extLst>
          </p:cNvPr>
          <p:cNvSpPr txBox="1"/>
          <p:nvPr/>
        </p:nvSpPr>
        <p:spPr>
          <a:xfrm>
            <a:off x="195925" y="274759"/>
            <a:ext cx="8404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CA" sz="2800" i="0" u="none" strike="noStrike" cap="none" dirty="0">
                <a:solidFill>
                  <a:schemeClr val="tx1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References</a:t>
            </a:r>
            <a:endParaRPr sz="2800" i="0" u="none" strike="noStrike" cap="none" dirty="0">
              <a:solidFill>
                <a:schemeClr val="tx1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F02CE3-C9B0-561C-08DB-9A9F326D3570}"/>
              </a:ext>
            </a:extLst>
          </p:cNvPr>
          <p:cNvSpPr txBox="1"/>
          <p:nvPr/>
        </p:nvSpPr>
        <p:spPr>
          <a:xfrm>
            <a:off x="427513" y="1246910"/>
            <a:ext cx="77070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Love, M., Anders, S., &amp; Huber, W. (2014). Differential analysis of count data–the DESeq2 package. </a:t>
            </a:r>
            <a:r>
              <a:rPr lang="en-US" i="1" dirty="0"/>
              <a:t>Genome Biol</a:t>
            </a:r>
            <a:r>
              <a:rPr lang="en-US" dirty="0"/>
              <a:t>, </a:t>
            </a:r>
            <a:r>
              <a:rPr lang="en-US" i="1" dirty="0"/>
              <a:t>15</a:t>
            </a:r>
            <a:r>
              <a:rPr lang="en-US" dirty="0"/>
              <a:t>(550), 10-1186.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Subramanian, A., Kuehn, H., Gould, J., Tamayo, P., &amp; </a:t>
            </a:r>
            <a:r>
              <a:rPr lang="en-CA" dirty="0" err="1"/>
              <a:t>Mesirov</a:t>
            </a:r>
            <a:r>
              <a:rPr lang="en-CA" dirty="0"/>
              <a:t>, J. P. (2007). GSEA-P: a desktop application for Gene Set Enrichment Analysis. </a:t>
            </a:r>
            <a:r>
              <a:rPr lang="en-CA" i="1" dirty="0"/>
              <a:t>Bioinformatics</a:t>
            </a:r>
            <a:r>
              <a:rPr lang="en-CA" dirty="0"/>
              <a:t>, </a:t>
            </a:r>
            <a:r>
              <a:rPr lang="en-CA" i="1" dirty="0"/>
              <a:t>23</a:t>
            </a:r>
            <a:r>
              <a:rPr lang="en-CA" dirty="0"/>
              <a:t>(23), 3251-3253.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Chen, E. Y., Tan, C. M., Kou, Y., Duan, Q., Wang, Z., Meirelles, G. V., ... &amp; Ma’ayan, A. (2013). </a:t>
            </a:r>
            <a:r>
              <a:rPr lang="en-CA" dirty="0" err="1"/>
              <a:t>Enrichr</a:t>
            </a:r>
            <a:r>
              <a:rPr lang="en-CA" dirty="0"/>
              <a:t>: interactive and collaborative HTML5 gene list enrichment analysis tool. </a:t>
            </a:r>
            <a:r>
              <a:rPr lang="en-CA" i="1" dirty="0"/>
              <a:t>BMC bioinformatics</a:t>
            </a:r>
            <a:r>
              <a:rPr lang="en-CA" dirty="0"/>
              <a:t>, </a:t>
            </a:r>
            <a:r>
              <a:rPr lang="en-CA" i="1" dirty="0"/>
              <a:t>14</a:t>
            </a:r>
            <a:r>
              <a:rPr lang="en-CA" dirty="0"/>
              <a:t>(1), 128.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Law, C. W., </a:t>
            </a:r>
            <a:r>
              <a:rPr lang="en-US" dirty="0" err="1"/>
              <a:t>Zeglinski</a:t>
            </a:r>
            <a:r>
              <a:rPr lang="en-US" dirty="0"/>
              <a:t>, K., Dong, X., </a:t>
            </a:r>
            <a:r>
              <a:rPr lang="en-US" dirty="0" err="1"/>
              <a:t>Alhamdoosh</a:t>
            </a:r>
            <a:r>
              <a:rPr lang="en-US" dirty="0"/>
              <a:t>, M., Smyth, G. K., &amp; Ritchie, M. E. (2020). A guide to creating design matrices for gene expression experiments. </a:t>
            </a:r>
            <a:r>
              <a:rPr lang="en-US" i="1" dirty="0"/>
              <a:t>F1000Research</a:t>
            </a:r>
            <a:r>
              <a:rPr lang="en-US" dirty="0"/>
              <a:t>, </a:t>
            </a:r>
            <a:r>
              <a:rPr lang="en-US" i="1" dirty="0"/>
              <a:t>9</a:t>
            </a:r>
            <a:r>
              <a:rPr lang="en-US" dirty="0"/>
              <a:t>, 1444.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0928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C714C-CCF0-BE17-FE96-4A14B4103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2006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4;g192f3904c50_0_11">
            <a:extLst>
              <a:ext uri="{FF2B5EF4-FFF2-40B4-BE49-F238E27FC236}">
                <a16:creationId xmlns:a16="http://schemas.microsoft.com/office/drawing/2014/main" id="{1BC73CD3-68A3-B246-9029-620DD11283D9}"/>
              </a:ext>
            </a:extLst>
          </p:cNvPr>
          <p:cNvSpPr txBox="1"/>
          <p:nvPr/>
        </p:nvSpPr>
        <p:spPr>
          <a:xfrm>
            <a:off x="234984" y="1218447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3200" dirty="0">
                <a:latin typeface="Kigelia" panose="020B0502040204020203" pitchFamily="34" charset="0"/>
                <a:ea typeface="Kigelia" panose="020B0502040204020203" pitchFamily="34" charset="0"/>
                <a:cs typeface="Kigelia" panose="020B0502040204020203" pitchFamily="34" charset="0"/>
              </a:rPr>
              <a:t>Normalization in DESeq2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AE22E-A6F6-4744-92DA-BA4C3A243151}"/>
              </a:ext>
            </a:extLst>
          </p:cNvPr>
          <p:cNvSpPr txBox="1"/>
          <p:nvPr/>
        </p:nvSpPr>
        <p:spPr>
          <a:xfrm>
            <a:off x="5632704" y="5986272"/>
            <a:ext cx="3198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Love, M. </a:t>
            </a:r>
            <a:r>
              <a:rPr lang="en-US" i="1" dirty="0"/>
              <a:t>et al</a:t>
            </a:r>
            <a:r>
              <a:rPr lang="en-US" dirty="0"/>
              <a:t> (2014) </a:t>
            </a:r>
            <a:r>
              <a:rPr lang="en-US" i="1" dirty="0"/>
              <a:t>Genome Biology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155F08-956C-6A42-AA9C-E34F851A7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94" y="2628291"/>
            <a:ext cx="15367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663930-15B0-DA42-9ED9-D9B3F759199C}"/>
              </a:ext>
            </a:extLst>
          </p:cNvPr>
          <p:cNvSpPr txBox="1"/>
          <p:nvPr/>
        </p:nvSpPr>
        <p:spPr>
          <a:xfrm>
            <a:off x="370181" y="2049581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Univers Light" panose="020B0403020202020204" pitchFamily="34" charset="0"/>
              </a:rPr>
              <a:t>Median of ratios</a:t>
            </a:r>
          </a:p>
        </p:txBody>
      </p:sp>
      <p:pic>
        <p:nvPicPr>
          <p:cNvPr id="2" name="Picture 1" descr="A close-up of a text&#10;&#10;AI-generated content may be incorrect.">
            <a:extLst>
              <a:ext uri="{FF2B5EF4-FFF2-40B4-BE49-F238E27FC236}">
                <a16:creationId xmlns:a16="http://schemas.microsoft.com/office/drawing/2014/main" id="{474A5C6F-7623-BA4B-2E95-6DE31F829B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5578"/>
          <a:stretch>
            <a:fillRect/>
          </a:stretch>
        </p:blipFill>
        <p:spPr>
          <a:xfrm>
            <a:off x="370181" y="4762493"/>
            <a:ext cx="5155007" cy="1672297"/>
          </a:xfrm>
          <a:prstGeom prst="rect">
            <a:avLst/>
          </a:prstGeom>
        </p:spPr>
      </p:pic>
      <p:pic>
        <p:nvPicPr>
          <p:cNvPr id="6" name="Picture 5" descr="A close up of words&#10;&#10;AI-generated content may be incorrect.">
            <a:extLst>
              <a:ext uri="{FF2B5EF4-FFF2-40B4-BE49-F238E27FC236}">
                <a16:creationId xmlns:a16="http://schemas.microsoft.com/office/drawing/2014/main" id="{2440E7C9-0267-8834-78CF-823C909B6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894" y="3096282"/>
            <a:ext cx="5694511" cy="13016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8108A0-3B57-005F-3FA4-33DC38DDA77C}"/>
              </a:ext>
            </a:extLst>
          </p:cNvPr>
          <p:cNvSpPr/>
          <p:nvPr/>
        </p:nvSpPr>
        <p:spPr>
          <a:xfrm>
            <a:off x="3723701" y="3096282"/>
            <a:ext cx="2423711" cy="13016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878313-E52C-D9DC-0D77-B30475668261}"/>
              </a:ext>
            </a:extLst>
          </p:cNvPr>
          <p:cNvSpPr txBox="1"/>
          <p:nvPr/>
        </p:nvSpPr>
        <p:spPr>
          <a:xfrm>
            <a:off x="6122752" y="4393161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Univers Light" panose="020B0403020202020204" pitchFamily="34" charset="0"/>
              </a:rPr>
              <a:t>Geometric mean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7C8F6D-02D3-E360-17CF-DA5DF19A8B27}"/>
              </a:ext>
            </a:extLst>
          </p:cNvPr>
          <p:cNvSpPr/>
          <p:nvPr/>
        </p:nvSpPr>
        <p:spPr>
          <a:xfrm>
            <a:off x="1406244" y="2697981"/>
            <a:ext cx="315054" cy="369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D57D0-8EA8-BE55-9EB3-0E18D8FE50E6}"/>
              </a:ext>
            </a:extLst>
          </p:cNvPr>
          <p:cNvSpPr txBox="1"/>
          <p:nvPr/>
        </p:nvSpPr>
        <p:spPr>
          <a:xfrm>
            <a:off x="955007" y="309628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Univers Light" panose="020B0403020202020204" pitchFamily="34" charset="0"/>
              </a:rPr>
              <a:t>Size factor</a:t>
            </a:r>
          </a:p>
        </p:txBody>
      </p:sp>
    </p:spTree>
    <p:extLst>
      <p:ext uri="{BB962C8B-B14F-4D97-AF65-F5344CB8AC3E}">
        <p14:creationId xmlns:p14="http://schemas.microsoft.com/office/powerpoint/2010/main" val="1219959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9353f05b57_0_387"/>
          <p:cNvSpPr txBox="1"/>
          <p:nvPr/>
        </p:nvSpPr>
        <p:spPr>
          <a:xfrm>
            <a:off x="287315" y="1329444"/>
            <a:ext cx="72084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CA" sz="3200" b="0" i="0" u="none" strike="noStrike" cap="none" dirty="0">
                <a:solidFill>
                  <a:srgbClr val="000000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Calibri"/>
              </a:rPr>
              <a:t>Acknowledgements</a:t>
            </a:r>
            <a:endParaRPr sz="3200" b="0" i="0" u="none" strike="noStrike" cap="none" dirty="0">
              <a:solidFill>
                <a:srgbClr val="000000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8BE76-1CC0-054C-BD74-9B3D6CF3EB64}"/>
              </a:ext>
            </a:extLst>
          </p:cNvPr>
          <p:cNvSpPr txBox="1"/>
          <p:nvPr/>
        </p:nvSpPr>
        <p:spPr>
          <a:xfrm>
            <a:off x="512922" y="2457420"/>
            <a:ext cx="32616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Univers Light" panose="020B0403020202020204" pitchFamily="34" charset="0"/>
              </a:rPr>
              <a:t>Material: </a:t>
            </a:r>
          </a:p>
          <a:p>
            <a:r>
              <a:rPr lang="en-US" sz="2000" dirty="0" err="1">
                <a:latin typeface="Univers Light" panose="020B0403020202020204" pitchFamily="34" charset="0"/>
              </a:rPr>
              <a:t>Reinnier</a:t>
            </a:r>
            <a:r>
              <a:rPr lang="en-US" sz="2000" dirty="0">
                <a:latin typeface="Univers Light" panose="020B0403020202020204" pitchFamily="34" charset="0"/>
              </a:rPr>
              <a:t> Padilla</a:t>
            </a:r>
          </a:p>
          <a:p>
            <a:r>
              <a:rPr lang="en-US" sz="2000" dirty="0">
                <a:latin typeface="Univers Light" panose="020B0403020202020204" pitchFamily="34" charset="0"/>
              </a:rPr>
              <a:t>Adrien Osakwe</a:t>
            </a:r>
          </a:p>
          <a:p>
            <a:endParaRPr lang="en-US" sz="2000" dirty="0">
              <a:latin typeface="Univers Light" panose="020B0403020202020204" pitchFamily="34" charset="0"/>
            </a:endParaRPr>
          </a:p>
          <a:p>
            <a:r>
              <a:rPr lang="en-US" sz="2000" b="1" dirty="0">
                <a:latin typeface="Univers Light" panose="020B0403020202020204" pitchFamily="34" charset="0"/>
              </a:rPr>
              <a:t>Exercises:</a:t>
            </a:r>
          </a:p>
          <a:p>
            <a:r>
              <a:rPr lang="en-US" sz="2000" dirty="0">
                <a:latin typeface="Univers Light" panose="020B0403020202020204" pitchFamily="34" charset="0"/>
              </a:rPr>
              <a:t>DESeq2 vignette</a:t>
            </a:r>
          </a:p>
          <a:p>
            <a:r>
              <a:rPr lang="en-US" sz="2000" dirty="0" err="1">
                <a:latin typeface="Univers Light" panose="020B0403020202020204" pitchFamily="34" charset="0"/>
              </a:rPr>
              <a:t>fgsea</a:t>
            </a:r>
            <a:r>
              <a:rPr lang="en-US" sz="2000" dirty="0">
                <a:latin typeface="Univers Light" panose="020B0403020202020204" pitchFamily="34" charset="0"/>
              </a:rPr>
              <a:t> vignette</a:t>
            </a:r>
          </a:p>
          <a:p>
            <a:r>
              <a:rPr lang="en-US" sz="2000" dirty="0" err="1">
                <a:latin typeface="Univers Light" panose="020B0403020202020204" pitchFamily="34" charset="0"/>
              </a:rPr>
              <a:t>Enrichr</a:t>
            </a:r>
            <a:r>
              <a:rPr lang="en-US" sz="2000" dirty="0">
                <a:latin typeface="Univers Light" panose="020B0403020202020204" pitchFamily="34" charset="0"/>
              </a:rPr>
              <a:t> vignette</a:t>
            </a:r>
          </a:p>
          <a:p>
            <a:endParaRPr lang="en-US" sz="2000" dirty="0">
              <a:latin typeface="Univers Light" panose="020B0403020202020204" pitchFamily="34" charset="0"/>
            </a:endParaRPr>
          </a:p>
          <a:p>
            <a:r>
              <a:rPr lang="en-US" sz="2000" b="1" dirty="0">
                <a:latin typeface="Univers Light" panose="020B0403020202020204" pitchFamily="34" charset="0"/>
              </a:rPr>
              <a:t>Data: </a:t>
            </a:r>
          </a:p>
          <a:p>
            <a:r>
              <a:rPr lang="en-CA" sz="2000" dirty="0">
                <a:latin typeface="Univers Light" panose="020B0403020202020204" pitchFamily="34" charset="0"/>
                <a:hlinkClick r:id="rId3"/>
              </a:rPr>
              <a:t>Link</a:t>
            </a:r>
            <a:r>
              <a:rPr lang="en-CA" sz="2000" dirty="0">
                <a:latin typeface="Univers Light" panose="020B0403020202020204" pitchFamily="34" charset="0"/>
              </a:rPr>
              <a:t> </a:t>
            </a:r>
            <a:endParaRPr lang="en-US" sz="2000" dirty="0">
              <a:latin typeface="Univers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034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92f3904c50_0_192"/>
          <p:cNvSpPr txBox="1"/>
          <p:nvPr/>
        </p:nvSpPr>
        <p:spPr>
          <a:xfrm>
            <a:off x="539900" y="1896925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CA" sz="3200" b="0" i="0" u="none" strike="noStrike" cap="none" dirty="0">
                <a:solidFill>
                  <a:srgbClr val="000000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This is an interactive workshop :)</a:t>
            </a:r>
            <a:endParaRPr sz="3600" b="0" i="0" u="none" strike="noStrike" cap="none" dirty="0">
              <a:solidFill>
                <a:srgbClr val="000000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  <a:sym typeface="Arial"/>
            </a:endParaRPr>
          </a:p>
        </p:txBody>
      </p:sp>
      <p:sp>
        <p:nvSpPr>
          <p:cNvPr id="129" name="Google Shape;129;g192f3904c50_0_192"/>
          <p:cNvSpPr txBox="1"/>
          <p:nvPr/>
        </p:nvSpPr>
        <p:spPr>
          <a:xfrm>
            <a:off x="539900" y="3146378"/>
            <a:ext cx="79671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CA" sz="2400" b="0" i="0" u="none" strike="noStrike" cap="none" dirty="0">
                <a:solidFill>
                  <a:srgbClr val="000000"/>
                </a:solidFill>
                <a:latin typeface="Univers Light" panose="020B0403020202020204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Feel free to interrupt or raise your hand to ask questions</a:t>
            </a:r>
            <a:endParaRPr sz="2400" b="0" i="0" u="none" strike="noStrike" cap="none" dirty="0">
              <a:solidFill>
                <a:srgbClr val="000000"/>
              </a:solidFill>
              <a:latin typeface="Univers Light" panose="020B0403020202020204" pitchFamily="34" charset="0"/>
              <a:ea typeface="Kigelia" panose="020B0503040502020203" pitchFamily="34" charset="0"/>
              <a:cs typeface="Kigelia" panose="020B0503040502020203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Univers Light" panose="020B0403020202020204" pitchFamily="34" charset="0"/>
              <a:ea typeface="Kigelia" panose="020B0503040502020203" pitchFamily="34" charset="0"/>
              <a:cs typeface="Kigelia" panose="020B0503040502020203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92f3904c50_0_11"/>
          <p:cNvSpPr txBox="1"/>
          <p:nvPr/>
        </p:nvSpPr>
        <p:spPr>
          <a:xfrm>
            <a:off x="279052" y="1307912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CA" sz="3200" b="0" i="0" u="none" strike="noStrike" cap="none" dirty="0">
                <a:solidFill>
                  <a:srgbClr val="E06666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Part 1: </a:t>
            </a:r>
            <a:r>
              <a:rPr lang="en-CA" sz="3200" i="0" u="none" strike="noStrike" cap="none" dirty="0">
                <a:solidFill>
                  <a:schemeClr val="tx1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Differential Expression using DESeq2</a:t>
            </a:r>
            <a:endParaRPr sz="3200" i="0" u="none" strike="noStrike" cap="none" dirty="0">
              <a:solidFill>
                <a:schemeClr val="tx1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BA58-70E3-DA48-94E4-104FFE19F81C}"/>
              </a:ext>
            </a:extLst>
          </p:cNvPr>
          <p:cNvSpPr txBox="1"/>
          <p:nvPr/>
        </p:nvSpPr>
        <p:spPr>
          <a:xfrm>
            <a:off x="512064" y="2145792"/>
            <a:ext cx="711605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Univers Light" panose="020B0403020202020204" pitchFamily="34" charset="0"/>
              </a:rPr>
              <a:t>Statistical modelling concepts used in DESeq2</a:t>
            </a:r>
          </a:p>
          <a:p>
            <a:endParaRPr lang="en-US" sz="1800" dirty="0">
              <a:latin typeface="Univers Light" panose="020B0403020202020204" pitchFamily="34" charset="0"/>
            </a:endParaRPr>
          </a:p>
          <a:p>
            <a:endParaRPr lang="en-US" sz="1800" dirty="0"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Log-fold shrinkage</a:t>
            </a:r>
            <a:endParaRPr lang="en-US" sz="1800" dirty="0">
              <a:latin typeface="Univers Light" panose="020B0403020202020204" pitchFamily="34" charset="0"/>
            </a:endParaRPr>
          </a:p>
          <a:p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Introduction to design matrices for gene expression experiments</a:t>
            </a:r>
          </a:p>
          <a:p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Multi-factor designs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Hands-on activity 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92f3904c50_0_11"/>
          <p:cNvSpPr txBox="1"/>
          <p:nvPr/>
        </p:nvSpPr>
        <p:spPr>
          <a:xfrm>
            <a:off x="279052" y="1307912"/>
            <a:ext cx="84048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2800" dirty="0">
                <a:latin typeface="Kigelia" panose="020B0502040204020203" pitchFamily="34" charset="0"/>
                <a:ea typeface="Kigelia" panose="020B0502040204020203" pitchFamily="34" charset="0"/>
                <a:cs typeface="Kigelia" panose="020B0502040204020203" pitchFamily="34" charset="0"/>
              </a:rPr>
              <a:t>Statistical modelling concepts used in DESeq2 and its differences with respect to </a:t>
            </a:r>
            <a:r>
              <a:rPr lang="en-CA" sz="2800" dirty="0" err="1">
                <a:latin typeface="Kigelia" panose="020B0502040204020203" pitchFamily="34" charset="0"/>
                <a:ea typeface="Kigelia" panose="020B0502040204020203" pitchFamily="34" charset="0"/>
                <a:cs typeface="Kigelia" panose="020B0502040204020203" pitchFamily="34" charset="0"/>
              </a:rPr>
              <a:t>edgeR</a:t>
            </a:r>
            <a:endParaRPr lang="en-CA" sz="2800" dirty="0">
              <a:latin typeface="Kigelia" panose="020B0502040204020203" pitchFamily="34" charset="0"/>
              <a:ea typeface="Kigelia" panose="020B0502040204020203" pitchFamily="34" charset="0"/>
              <a:cs typeface="Kigelia" panose="020B0502040204020203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8522B0-CCB7-9344-BD1C-D22EF6D68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124232"/>
              </p:ext>
            </p:extLst>
          </p:nvPr>
        </p:nvGraphicFramePr>
        <p:xfrm>
          <a:off x="443031" y="2807229"/>
          <a:ext cx="7715394" cy="274285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71798">
                  <a:extLst>
                    <a:ext uri="{9D8B030D-6E8A-4147-A177-3AD203B41FA5}">
                      <a16:colId xmlns:a16="http://schemas.microsoft.com/office/drawing/2014/main" val="1379778557"/>
                    </a:ext>
                  </a:extLst>
                </a:gridCol>
                <a:gridCol w="2571798">
                  <a:extLst>
                    <a:ext uri="{9D8B030D-6E8A-4147-A177-3AD203B41FA5}">
                      <a16:colId xmlns:a16="http://schemas.microsoft.com/office/drawing/2014/main" val="3718417754"/>
                    </a:ext>
                  </a:extLst>
                </a:gridCol>
                <a:gridCol w="2571798">
                  <a:extLst>
                    <a:ext uri="{9D8B030D-6E8A-4147-A177-3AD203B41FA5}">
                      <a16:colId xmlns:a16="http://schemas.microsoft.com/office/drawing/2014/main" val="4191308162"/>
                    </a:ext>
                  </a:extLst>
                </a:gridCol>
              </a:tblGrid>
              <a:tr h="376005">
                <a:tc>
                  <a:txBody>
                    <a:bodyPr/>
                    <a:lstStyle/>
                    <a:p>
                      <a:endParaRPr lang="en-US" sz="1600" dirty="0">
                        <a:latin typeface="Univers Light" panose="020B04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Univers Light" panose="020B0403020202020204" pitchFamily="34" charset="0"/>
                        </a:rPr>
                        <a:t>edgeR</a:t>
                      </a:r>
                      <a:endParaRPr lang="en-US" sz="1600" dirty="0">
                        <a:latin typeface="Univers Light" panose="020B04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DESeq2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972648"/>
                  </a:ext>
                </a:extLst>
              </a:tr>
              <a:tr h="61562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Dispersion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Negative Binomial dispersions capture global trend, quasi-dispersions account for gene-specific variability.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Gene-specific dispersion shrunken towards the trend using a MAP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24070"/>
                  </a:ext>
                </a:extLst>
              </a:tr>
              <a:tr h="44059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Normalization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TMM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Median of ratios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83159"/>
                  </a:ext>
                </a:extLst>
              </a:tr>
              <a:tr h="61562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Quasi-likelihood F-tests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Wald-tests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628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837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4;g192f3904c50_0_11">
            <a:extLst>
              <a:ext uri="{FF2B5EF4-FFF2-40B4-BE49-F238E27FC236}">
                <a16:creationId xmlns:a16="http://schemas.microsoft.com/office/drawing/2014/main" id="{1BC73CD3-68A3-B246-9029-620DD11283D9}"/>
              </a:ext>
            </a:extLst>
          </p:cNvPr>
          <p:cNvSpPr txBox="1"/>
          <p:nvPr/>
        </p:nvSpPr>
        <p:spPr>
          <a:xfrm>
            <a:off x="206031" y="1274292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3200" dirty="0">
                <a:latin typeface="Kigelia" panose="020B0502040204020203" pitchFamily="34" charset="0"/>
                <a:ea typeface="Kigelia" panose="020B0502040204020203" pitchFamily="34" charset="0"/>
                <a:cs typeface="Kigelia" panose="020B0502040204020203" pitchFamily="34" charset="0"/>
              </a:rPr>
              <a:t>Model used in DESeq2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B7ED8-2062-4447-A1E4-FFAB170BA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95" y="2618664"/>
            <a:ext cx="4867709" cy="1592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F2F20E-3141-1D40-8CCB-B09BC5FCC927}"/>
              </a:ext>
            </a:extLst>
          </p:cNvPr>
          <p:cNvSpPr txBox="1"/>
          <p:nvPr/>
        </p:nvSpPr>
        <p:spPr>
          <a:xfrm>
            <a:off x="5632704" y="5986272"/>
            <a:ext cx="3198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Love, M. </a:t>
            </a:r>
            <a:r>
              <a:rPr lang="en-US" i="1" dirty="0"/>
              <a:t>et al</a:t>
            </a:r>
            <a:r>
              <a:rPr lang="en-US" dirty="0"/>
              <a:t> (2014) </a:t>
            </a:r>
            <a:r>
              <a:rPr lang="en-US" i="1" dirty="0"/>
              <a:t>Genome Biology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45E0FE-4E82-F949-B5AC-80CBB229A724}"/>
              </a:ext>
            </a:extLst>
          </p:cNvPr>
          <p:cNvSpPr txBox="1"/>
          <p:nvPr/>
        </p:nvSpPr>
        <p:spPr>
          <a:xfrm>
            <a:off x="404349" y="2066545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Univers Light" panose="020B0403020202020204" pitchFamily="34" charset="0"/>
              </a:rPr>
              <a:t>DESeq2 models the counts using a negative binomial distribution</a:t>
            </a:r>
          </a:p>
        </p:txBody>
      </p:sp>
      <p:pic>
        <p:nvPicPr>
          <p:cNvPr id="8" name="Picture 7" descr="A close-up of a text&#10;&#10;AI-generated content may be incorrect.">
            <a:extLst>
              <a:ext uri="{FF2B5EF4-FFF2-40B4-BE49-F238E27FC236}">
                <a16:creationId xmlns:a16="http://schemas.microsoft.com/office/drawing/2014/main" id="{8DFC0083-104A-72F8-96D3-F9C2988CA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49" y="4266573"/>
            <a:ext cx="5155007" cy="224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4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C886DC-D782-6506-40B1-EA1939620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010" y="1498275"/>
            <a:ext cx="6006410" cy="35886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22DBF-07CF-ACB3-7ABB-65769024D548}"/>
              </a:ext>
            </a:extLst>
          </p:cNvPr>
          <p:cNvSpPr txBox="1"/>
          <p:nvPr/>
        </p:nvSpPr>
        <p:spPr>
          <a:xfrm>
            <a:off x="1452010" y="5357624"/>
            <a:ext cx="3666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800" dirty="0">
                <a:latin typeface="Univers Light" panose="020B0403020202020204" pitchFamily="34" charset="0"/>
              </a:rPr>
              <a:t>Replication introduces variance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159F4-3AFE-9BEA-E1E9-1BDF0D474780}"/>
              </a:ext>
            </a:extLst>
          </p:cNvPr>
          <p:cNvSpPr txBox="1"/>
          <p:nvPr/>
        </p:nvSpPr>
        <p:spPr>
          <a:xfrm>
            <a:off x="3481330" y="6206257"/>
            <a:ext cx="533954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>
                <a:latin typeface="Univers Light" panose="020B0403020202020204" pitchFamily="34" charset="0"/>
              </a:rPr>
              <a:t>Adapted from: https://</a:t>
            </a:r>
            <a:r>
              <a:rPr lang="en-US" sz="788" dirty="0" err="1">
                <a:latin typeface="Univers Light" panose="020B0403020202020204" pitchFamily="34" charset="0"/>
              </a:rPr>
              <a:t>hbctraining.github.io</a:t>
            </a:r>
            <a:r>
              <a:rPr lang="en-US" sz="788" dirty="0">
                <a:latin typeface="Univers Light" panose="020B0403020202020204" pitchFamily="34" charset="0"/>
              </a:rPr>
              <a:t>/</a:t>
            </a:r>
            <a:r>
              <a:rPr lang="en-US" sz="788" dirty="0" err="1">
                <a:latin typeface="Univers Light" panose="020B0403020202020204" pitchFamily="34" charset="0"/>
              </a:rPr>
              <a:t>DGE_workshop_salmon_online</a:t>
            </a:r>
            <a:r>
              <a:rPr lang="en-US" sz="788" dirty="0">
                <a:latin typeface="Univers Light" panose="020B0403020202020204" pitchFamily="34" charset="0"/>
              </a:rPr>
              <a:t>/schedule/links-to-</a:t>
            </a:r>
            <a:r>
              <a:rPr lang="en-US" sz="788" dirty="0" err="1">
                <a:latin typeface="Univers Light" panose="020B0403020202020204" pitchFamily="34" charset="0"/>
              </a:rPr>
              <a:t>lessons.html</a:t>
            </a:r>
            <a:endParaRPr lang="en-US" sz="788" dirty="0">
              <a:latin typeface="Univers Light" panose="020B0403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B4057F-0BEB-38D7-9EB3-DA65530D2FDA}"/>
              </a:ext>
            </a:extLst>
          </p:cNvPr>
          <p:cNvSpPr txBox="1">
            <a:spLocks/>
          </p:cNvSpPr>
          <p:nvPr/>
        </p:nvSpPr>
        <p:spPr>
          <a:xfrm>
            <a:off x="221026" y="154236"/>
            <a:ext cx="7886700" cy="1325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3200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Uneven distribution of information</a:t>
            </a:r>
            <a:endParaRPr lang="en-US" sz="3200" dirty="0"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92293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 vert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1168</Words>
  <Application>Microsoft Office PowerPoint</Application>
  <PresentationFormat>On-screen Show (4:3)</PresentationFormat>
  <Paragraphs>243</Paragraphs>
  <Slides>37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Open Sans Light</vt:lpstr>
      <vt:lpstr>Univers Light</vt:lpstr>
      <vt:lpstr>Calibri</vt:lpstr>
      <vt:lpstr>-apple-system</vt:lpstr>
      <vt:lpstr>Kigelia</vt:lpstr>
      <vt:lpstr>Arial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Rachade Hmamouchi</dc:creator>
  <cp:lastModifiedBy>arielmadr@gmail.com</cp:lastModifiedBy>
  <cp:revision>20</cp:revision>
  <dcterms:created xsi:type="dcterms:W3CDTF">2019-07-29T14:54:16Z</dcterms:created>
  <dcterms:modified xsi:type="dcterms:W3CDTF">2025-09-30T16:33:36Z</dcterms:modified>
</cp:coreProperties>
</file>